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74" r:id="rId1"/>
  </p:sldMasterIdLst>
  <p:notesMasterIdLst>
    <p:notesMasterId r:id="rId42"/>
  </p:notesMasterIdLst>
  <p:handoutMasterIdLst>
    <p:handoutMasterId r:id="rId43"/>
  </p:handoutMasterIdLst>
  <p:sldIdLst>
    <p:sldId id="303" r:id="rId2"/>
    <p:sldId id="313" r:id="rId3"/>
    <p:sldId id="317" r:id="rId4"/>
    <p:sldId id="319" r:id="rId5"/>
    <p:sldId id="344" r:id="rId6"/>
    <p:sldId id="318" r:id="rId7"/>
    <p:sldId id="338" r:id="rId8"/>
    <p:sldId id="307" r:id="rId9"/>
    <p:sldId id="345" r:id="rId10"/>
    <p:sldId id="320" r:id="rId11"/>
    <p:sldId id="325" r:id="rId12"/>
    <p:sldId id="326" r:id="rId13"/>
    <p:sldId id="329" r:id="rId14"/>
    <p:sldId id="314" r:id="rId15"/>
    <p:sldId id="330" r:id="rId16"/>
    <p:sldId id="331" r:id="rId17"/>
    <p:sldId id="332" r:id="rId18"/>
    <p:sldId id="315" r:id="rId19"/>
    <p:sldId id="333" r:id="rId20"/>
    <p:sldId id="334" r:id="rId21"/>
    <p:sldId id="335" r:id="rId22"/>
    <p:sldId id="336" r:id="rId23"/>
    <p:sldId id="337" r:id="rId24"/>
    <p:sldId id="346" r:id="rId25"/>
    <p:sldId id="308" r:id="rId26"/>
    <p:sldId id="310" r:id="rId27"/>
    <p:sldId id="316" r:id="rId28"/>
    <p:sldId id="339" r:id="rId29"/>
    <p:sldId id="311" r:id="rId30"/>
    <p:sldId id="327" r:id="rId31"/>
    <p:sldId id="340" r:id="rId32"/>
    <p:sldId id="341" r:id="rId33"/>
    <p:sldId id="328" r:id="rId34"/>
    <p:sldId id="342" r:id="rId35"/>
    <p:sldId id="304" r:id="rId36"/>
    <p:sldId id="343" r:id="rId37"/>
    <p:sldId id="321" r:id="rId38"/>
    <p:sldId id="322" r:id="rId39"/>
    <p:sldId id="323" r:id="rId40"/>
    <p:sldId id="347" r:id="rId41"/>
  </p:sldIdLst>
  <p:sldSz cx="27432000" cy="6858000"/>
  <p:notesSz cx="150876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8640">
          <p15:clr>
            <a:srgbClr val="A4A3A4"/>
          </p15:clr>
        </p15:guide>
        <p15:guide id="3" pos="17280" userDrawn="1">
          <p15:clr>
            <a:srgbClr val="A4A3A4"/>
          </p15:clr>
        </p15:guide>
        <p15:guide id="4" pos="5760" userDrawn="1">
          <p15:clr>
            <a:srgbClr val="A4A3A4"/>
          </p15:clr>
        </p15:guide>
        <p15:guide id="5" pos="11520" userDrawn="1">
          <p15:clr>
            <a:srgbClr val="A4A3A4"/>
          </p15:clr>
        </p15:guide>
        <p15:guide id="6" pos="14400" userDrawn="1">
          <p15:clr>
            <a:srgbClr val="A4A3A4"/>
          </p15:clr>
        </p15:guide>
        <p15:guide id="7" userDrawn="1">
          <p15:clr>
            <a:srgbClr val="A4A3A4"/>
          </p15:clr>
        </p15:guide>
        <p15:guide id="8" pos="2880" userDrawn="1">
          <p15:clr>
            <a:srgbClr val="A4A3A4"/>
          </p15:clr>
        </p15:guide>
        <p15:guide id="9" orient="horz" userDrawn="1">
          <p15:clr>
            <a:srgbClr val="A4A3A4"/>
          </p15:clr>
        </p15:guide>
        <p15:guide id="10" orient="horz" pos="4320" userDrawn="1">
          <p15:clr>
            <a:srgbClr val="A4A3A4"/>
          </p15:clr>
        </p15:guide>
        <p15:guide id="11" orient="horz" pos="3744" userDrawn="1">
          <p15:clr>
            <a:srgbClr val="A4A3A4"/>
          </p15:clr>
        </p15:guide>
        <p15:guide id="12" orient="horz" pos="4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883DF"/>
    <a:srgbClr val="FF0000"/>
    <a:srgbClr val="3E6EDA"/>
    <a:srgbClr val="7598E5"/>
    <a:srgbClr val="8FABE9"/>
    <a:srgbClr val="DFE52C"/>
    <a:srgbClr val="1E2E8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07" autoAdjust="0"/>
    <p:restoredTop sz="95423" autoAdjust="0"/>
  </p:normalViewPr>
  <p:slideViewPr>
    <p:cSldViewPr>
      <p:cViewPr>
        <p:scale>
          <a:sx n="75" d="100"/>
          <a:sy n="75" d="100"/>
        </p:scale>
        <p:origin x="54" y="690"/>
      </p:cViewPr>
      <p:guideLst>
        <p:guide orient="horz" pos="2160"/>
        <p:guide pos="8640"/>
        <p:guide pos="17280"/>
        <p:guide pos="5760"/>
        <p:guide pos="11520"/>
        <p:guide pos="14400"/>
        <p:guide/>
        <p:guide pos="2880"/>
        <p:guide orient="horz"/>
        <p:guide orient="horz" pos="4320"/>
        <p:guide orient="horz" pos="3744"/>
        <p:guide orient="horz" pos="4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hesis\Presentation\Lange_Short_Circuit_Stud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hesis\Presentation\CHP\Analysi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BACC6"/>
            </a:solidFill>
            <a:ln w="1905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'Panel AIC Calcs'!$B$13:$B$19</c:f>
              <c:strCache>
                <c:ptCount val="7"/>
                <c:pt idx="0">
                  <c:v>Bus #2</c:v>
                </c:pt>
                <c:pt idx="1">
                  <c:v>Level 6</c:v>
                </c:pt>
                <c:pt idx="2">
                  <c:v>Level 5</c:v>
                </c:pt>
                <c:pt idx="3">
                  <c:v>Level 4</c:v>
                </c:pt>
                <c:pt idx="4">
                  <c:v>Level 3</c:v>
                </c:pt>
                <c:pt idx="5">
                  <c:v>Level 2</c:v>
                </c:pt>
                <c:pt idx="6">
                  <c:v>Level 1</c:v>
                </c:pt>
              </c:strCache>
            </c:strRef>
          </c:cat>
          <c:val>
            <c:numRef>
              <c:f>'Panel AIC Calcs'!$N$13:$N$19</c:f>
              <c:numCache>
                <c:formatCode>0.00</c:formatCode>
                <c:ptCount val="7"/>
                <c:pt idx="0">
                  <c:v>0.19946218611832534</c:v>
                </c:pt>
                <c:pt idx="1">
                  <c:v>0.1052793741185285</c:v>
                </c:pt>
                <c:pt idx="2">
                  <c:v>0.19050273909705384</c:v>
                </c:pt>
                <c:pt idx="3">
                  <c:v>0.2609027631377181</c:v>
                </c:pt>
                <c:pt idx="4">
                  <c:v>0.32003746457827065</c:v>
                </c:pt>
                <c:pt idx="5">
                  <c:v>0.3704105198188522</c:v>
                </c:pt>
                <c:pt idx="6">
                  <c:v>0.41383486620089494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5963296"/>
        <c:axId val="385962904"/>
      </c:barChart>
      <c:catAx>
        <c:axId val="38596329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5962904"/>
        <c:crosses val="autoZero"/>
        <c:auto val="1"/>
        <c:lblAlgn val="ctr"/>
        <c:lblOffset val="100"/>
        <c:tickMarkSkip val="1"/>
        <c:noMultiLvlLbl val="0"/>
      </c:catAx>
      <c:valAx>
        <c:axId val="38596290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Percentage Loss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596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(Transformers!$B$5,Transformers!$B$6,Transformers!$B$8,Transformers!$B$33,Transformers!$B$35,Transformers!$B$45)</c:f>
              <c:strCache>
                <c:ptCount val="5"/>
                <c:pt idx="0">
                  <c:v>T1</c:v>
                </c:pt>
                <c:pt idx="1">
                  <c:v>T2</c:v>
                </c:pt>
                <c:pt idx="2">
                  <c:v>T4</c:v>
                </c:pt>
                <c:pt idx="3">
                  <c:v>T29</c:v>
                </c:pt>
                <c:pt idx="4">
                  <c:v>T31</c:v>
                </c:pt>
              </c:strCache>
            </c:strRef>
          </c:cat>
          <c:val>
            <c:numRef>
              <c:f>Transformers!$K$5:$K$35</c:f>
              <c:numCache>
                <c:formatCode>#,##0</c:formatCode>
                <c:ptCount val="5"/>
                <c:pt idx="0">
                  <c:v>125510.92808470124</c:v>
                </c:pt>
                <c:pt idx="1">
                  <c:v>13878.612240135235</c:v>
                </c:pt>
                <c:pt idx="2">
                  <c:v>20817.918360202853</c:v>
                </c:pt>
                <c:pt idx="3">
                  <c:v>6574.0794821693216</c:v>
                </c:pt>
                <c:pt idx="4">
                  <c:v>36737.502988593267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6439512"/>
        <c:axId val="389238624"/>
      </c:barChart>
      <c:catAx>
        <c:axId val="386439512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9238624"/>
        <c:crosses val="autoZero"/>
        <c:auto val="1"/>
        <c:lblAlgn val="ctr"/>
        <c:lblOffset val="100"/>
        <c:tickMarkSkip val="1"/>
        <c:noMultiLvlLbl val="0"/>
      </c:catAx>
      <c:valAx>
        <c:axId val="38923862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Short Circuit Current (Amps)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6439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'Busway #2'!$D$5</c:f>
              <c:strCache>
                <c:ptCount val="1"/>
                <c:pt idx="0">
                  <c:v>Primary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'Busway #2'!$B$6:$C$12</c:f>
              <c:multiLvlStrCache>
                <c:ptCount val="7"/>
                <c:lvl>
                  <c:pt idx="0">
                    <c:v>T5</c:v>
                  </c:pt>
                  <c:pt idx="1">
                    <c:v>T6</c:v>
                  </c:pt>
                  <c:pt idx="2">
                    <c:v>T11</c:v>
                  </c:pt>
                  <c:pt idx="3">
                    <c:v>T14</c:v>
                  </c:pt>
                  <c:pt idx="4">
                    <c:v>T15</c:v>
                  </c:pt>
                  <c:pt idx="5">
                    <c:v>T20</c:v>
                  </c:pt>
                  <c:pt idx="6">
                    <c:v>T21</c:v>
                  </c:pt>
                </c:lvl>
                <c:lvl>
                  <c:pt idx="0">
                    <c:v>Level 6</c:v>
                  </c:pt>
                  <c:pt idx="2">
                    <c:v>Level 4</c:v>
                  </c:pt>
                  <c:pt idx="3">
                    <c:v>Level 3</c:v>
                  </c:pt>
                  <c:pt idx="5">
                    <c:v>Level 1</c:v>
                  </c:pt>
                </c:lvl>
              </c:multiLvlStrCache>
            </c:multiLvlStrRef>
          </c:cat>
          <c:val>
            <c:numRef>
              <c:f>'Busway #2'!$D$6:$D$12</c:f>
              <c:numCache>
                <c:formatCode>_(* #,##0_);_(* \(#,##0\);_(* "-"??_);_(@_)</c:formatCode>
                <c:ptCount val="7"/>
                <c:pt idx="0">
                  <c:v>36957</c:v>
                </c:pt>
                <c:pt idx="1">
                  <c:v>36957</c:v>
                </c:pt>
                <c:pt idx="2">
                  <c:v>34013</c:v>
                </c:pt>
                <c:pt idx="3">
                  <c:v>32710</c:v>
                </c:pt>
                <c:pt idx="4">
                  <c:v>32710</c:v>
                </c:pt>
                <c:pt idx="5">
                  <c:v>30382</c:v>
                </c:pt>
                <c:pt idx="6">
                  <c:v>30382</c:v>
                </c:pt>
              </c:numCache>
            </c:numRef>
          </c:val>
        </c:ser>
        <c:ser>
          <c:idx val="1"/>
          <c:order val="1"/>
          <c:tx>
            <c:strRef>
              <c:f>'Busway #2'!$F$5</c:f>
              <c:strCache>
                <c:ptCount val="1"/>
                <c:pt idx="0">
                  <c:v>Secondary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'Busway #2'!$B$6:$C$12</c:f>
              <c:multiLvlStrCache>
                <c:ptCount val="7"/>
                <c:lvl>
                  <c:pt idx="0">
                    <c:v>T5</c:v>
                  </c:pt>
                  <c:pt idx="1">
                    <c:v>T6</c:v>
                  </c:pt>
                  <c:pt idx="2">
                    <c:v>T11</c:v>
                  </c:pt>
                  <c:pt idx="3">
                    <c:v>T14</c:v>
                  </c:pt>
                  <c:pt idx="4">
                    <c:v>T15</c:v>
                  </c:pt>
                  <c:pt idx="5">
                    <c:v>T20</c:v>
                  </c:pt>
                  <c:pt idx="6">
                    <c:v>T21</c:v>
                  </c:pt>
                </c:lvl>
                <c:lvl>
                  <c:pt idx="0">
                    <c:v>Level 6</c:v>
                  </c:pt>
                  <c:pt idx="2">
                    <c:v>Level 4</c:v>
                  </c:pt>
                  <c:pt idx="3">
                    <c:v>Level 3</c:v>
                  </c:pt>
                  <c:pt idx="5">
                    <c:v>Level 1</c:v>
                  </c:pt>
                </c:lvl>
              </c:multiLvlStrCache>
            </c:multiLvlStrRef>
          </c:cat>
          <c:val>
            <c:numRef>
              <c:f>'Busway #2'!$F$6:$F$12</c:f>
              <c:numCache>
                <c:formatCode>_(* #,##0_);_(* \(#,##0\);_(* "-"??_);_(@_)</c:formatCode>
                <c:ptCount val="7"/>
                <c:pt idx="0">
                  <c:v>6707</c:v>
                </c:pt>
                <c:pt idx="1">
                  <c:v>6707</c:v>
                </c:pt>
                <c:pt idx="2">
                  <c:v>6376</c:v>
                </c:pt>
                <c:pt idx="3">
                  <c:v>6608</c:v>
                </c:pt>
                <c:pt idx="4">
                  <c:v>6608</c:v>
                </c:pt>
                <c:pt idx="5">
                  <c:v>6314</c:v>
                </c:pt>
                <c:pt idx="6">
                  <c:v>6314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100"/>
        <c:axId val="237955864"/>
        <c:axId val="237964440"/>
      </c:barChart>
      <c:catAx>
        <c:axId val="237955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37964440"/>
        <c:crosses val="autoZero"/>
        <c:auto val="1"/>
        <c:lblAlgn val="ctr"/>
        <c:lblOffset val="100"/>
        <c:noMultiLvlLbl val="0"/>
      </c:catAx>
      <c:valAx>
        <c:axId val="23796444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Current (Amps)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crossAx val="237955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879568816035629E-2"/>
          <c:y val="3.3651711768873202E-2"/>
          <c:w val="0.82785998923149995"/>
          <c:h val="0.80831243048946255"/>
        </c:manualLayout>
      </c:layout>
      <c:lineChart>
        <c:grouping val="standard"/>
        <c:varyColors val="0"/>
        <c:ser>
          <c:idx val="0"/>
          <c:order val="0"/>
          <c:tx>
            <c:v>Average Electric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28575">
                <a:solidFill>
                  <a:schemeClr val="accent5"/>
                </a:solidFill>
              </a:ln>
              <a:effectLst/>
            </c:spPr>
          </c:marker>
          <c:cat>
            <c:strRef>
              <c:f>Calculation!$J$30:$J$41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Calculation!$D$21:$O$21</c:f>
              <c:numCache>
                <c:formatCode>0.00</c:formatCode>
                <c:ptCount val="12"/>
                <c:pt idx="0">
                  <c:v>589.84879281927203</c:v>
                </c:pt>
                <c:pt idx="1">
                  <c:v>589.84879281927203</c:v>
                </c:pt>
                <c:pt idx="2">
                  <c:v>590.07418748068756</c:v>
                </c:pt>
                <c:pt idx="3">
                  <c:v>600.27856875971065</c:v>
                </c:pt>
                <c:pt idx="4">
                  <c:v>685.63577887538281</c:v>
                </c:pt>
                <c:pt idx="5">
                  <c:v>757.02111705865047</c:v>
                </c:pt>
                <c:pt idx="6">
                  <c:v>839.30614442373678</c:v>
                </c:pt>
                <c:pt idx="7">
                  <c:v>809.11569427607503</c:v>
                </c:pt>
                <c:pt idx="8">
                  <c:v>691.30464348819123</c:v>
                </c:pt>
                <c:pt idx="9">
                  <c:v>612.96142562251828</c:v>
                </c:pt>
                <c:pt idx="10">
                  <c:v>597.77349282831472</c:v>
                </c:pt>
                <c:pt idx="11">
                  <c:v>589.84879281927203</c:v>
                </c:pt>
              </c:numCache>
            </c:numRef>
          </c:val>
          <c:smooth val="1"/>
        </c:ser>
        <c:ser>
          <c:idx val="4"/>
          <c:order val="4"/>
          <c:tx>
            <c:v>Assumed Base</c:v>
          </c:tx>
          <c:spPr>
            <a:ln w="28575" cap="rnd">
              <a:solidFill>
                <a:schemeClr val="bg1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Calculation!$J$30:$J$41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Calculation!$D$24:$O$24</c:f>
              <c:numCache>
                <c:formatCode>0</c:formatCode>
                <c:ptCount val="12"/>
                <c:pt idx="0">
                  <c:v>589.84879281927203</c:v>
                </c:pt>
                <c:pt idx="1">
                  <c:v>589.84879281927203</c:v>
                </c:pt>
                <c:pt idx="2">
                  <c:v>589.84879281927203</c:v>
                </c:pt>
                <c:pt idx="3">
                  <c:v>589.84879281927203</c:v>
                </c:pt>
                <c:pt idx="4">
                  <c:v>589.84879281927203</c:v>
                </c:pt>
                <c:pt idx="5">
                  <c:v>589.84879281927203</c:v>
                </c:pt>
                <c:pt idx="6">
                  <c:v>589.84879281927203</c:v>
                </c:pt>
                <c:pt idx="7">
                  <c:v>589.84879281927203</c:v>
                </c:pt>
                <c:pt idx="8">
                  <c:v>589.84879281927203</c:v>
                </c:pt>
                <c:pt idx="9">
                  <c:v>589.84879281927203</c:v>
                </c:pt>
                <c:pt idx="10">
                  <c:v>589.84879281927203</c:v>
                </c:pt>
                <c:pt idx="11">
                  <c:v>589.84879281927203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2929152"/>
        <c:axId val="382934184"/>
      </c:lineChart>
      <c:lineChart>
        <c:grouping val="standard"/>
        <c:varyColors val="0"/>
        <c:ser>
          <c:idx val="1"/>
          <c:order val="1"/>
          <c:tx>
            <c:v>Average Thermal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2"/>
              </a:solidFill>
              <a:ln w="28575">
                <a:solidFill>
                  <a:schemeClr val="accent2"/>
                </a:solidFill>
              </a:ln>
              <a:effectLst/>
            </c:spPr>
          </c:marker>
          <c:cat>
            <c:numRef>
              <c:f>Calculation!$D$23:$O$23</c:f>
              <c:numCache>
                <c:formatCode>0.00</c:formatCode>
                <c:ptCount val="12"/>
                <c:pt idx="0">
                  <c:v>2.0185767168773809</c:v>
                </c:pt>
                <c:pt idx="1">
                  <c:v>1.9983238382878163</c:v>
                </c:pt>
                <c:pt idx="2">
                  <c:v>1.8067834168430463</c:v>
                </c:pt>
                <c:pt idx="3">
                  <c:v>1.6026569663343599</c:v>
                </c:pt>
                <c:pt idx="4">
                  <c:v>1.1167698014601588</c:v>
                </c:pt>
                <c:pt idx="5">
                  <c:v>0.83132377054848283</c:v>
                </c:pt>
                <c:pt idx="6">
                  <c:v>0.58560300234633356</c:v>
                </c:pt>
                <c:pt idx="7">
                  <c:v>0.78041692536309248</c:v>
                </c:pt>
                <c:pt idx="8">
                  <c:v>1.0777600444607769</c:v>
                </c:pt>
                <c:pt idx="9">
                  <c:v>1.4987374782720799</c:v>
                </c:pt>
                <c:pt idx="10">
                  <c:v>1.6706688312031162</c:v>
                </c:pt>
                <c:pt idx="11">
                  <c:v>1.876941962392525</c:v>
                </c:pt>
              </c:numCache>
            </c:numRef>
          </c:cat>
          <c:val>
            <c:numRef>
              <c:f>Calculation!$D$22:$O$22</c:f>
              <c:numCache>
                <c:formatCode>0.00</c:formatCode>
                <c:ptCount val="12"/>
                <c:pt idx="0">
                  <c:v>4.0626984667936421</c:v>
                </c:pt>
                <c:pt idx="1">
                  <c:v>4.0219364099909329</c:v>
                </c:pt>
                <c:pt idx="2">
                  <c:v>3.6378211916854029</c:v>
                </c:pt>
                <c:pt idx="3">
                  <c:v>3.2826308730472902</c:v>
                </c:pt>
                <c:pt idx="4">
                  <c:v>2.6126772875034723</c:v>
                </c:pt>
                <c:pt idx="5">
                  <c:v>2.147369739031705</c:v>
                </c:pt>
                <c:pt idx="6">
                  <c:v>1.6770744124689176</c:v>
                </c:pt>
                <c:pt idx="7">
                  <c:v>2.1545964526903414</c:v>
                </c:pt>
                <c:pt idx="8">
                  <c:v>2.5422613140265957</c:v>
                </c:pt>
                <c:pt idx="9">
                  <c:v>3.1346376678457442</c:v>
                </c:pt>
                <c:pt idx="10">
                  <c:v>3.4076553130231173</c:v>
                </c:pt>
                <c:pt idx="11">
                  <c:v>3.777636573887011</c:v>
                </c:pt>
              </c:numCache>
            </c:numRef>
          </c:val>
          <c:smooth val="1"/>
        </c:ser>
        <c:ser>
          <c:idx val="2"/>
          <c:order val="2"/>
          <c:tx>
            <c:v>Average Lambda D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/>
              </a:solidFill>
              <a:ln w="28575">
                <a:solidFill>
                  <a:schemeClr val="accent3"/>
                </a:solidFill>
              </a:ln>
              <a:effectLst/>
            </c:spPr>
          </c:marker>
          <c:cat>
            <c:numRef>
              <c:f>Calculation!$D$23:$O$23</c:f>
              <c:numCache>
                <c:formatCode>0.00</c:formatCode>
                <c:ptCount val="12"/>
                <c:pt idx="0">
                  <c:v>2.0185767168773809</c:v>
                </c:pt>
                <c:pt idx="1">
                  <c:v>1.9983238382878163</c:v>
                </c:pt>
                <c:pt idx="2">
                  <c:v>1.8067834168430463</c:v>
                </c:pt>
                <c:pt idx="3">
                  <c:v>1.6026569663343599</c:v>
                </c:pt>
                <c:pt idx="4">
                  <c:v>1.1167698014601588</c:v>
                </c:pt>
                <c:pt idx="5">
                  <c:v>0.83132377054848283</c:v>
                </c:pt>
                <c:pt idx="6">
                  <c:v>0.58560300234633356</c:v>
                </c:pt>
                <c:pt idx="7">
                  <c:v>0.78041692536309248</c:v>
                </c:pt>
                <c:pt idx="8">
                  <c:v>1.0777600444607769</c:v>
                </c:pt>
                <c:pt idx="9">
                  <c:v>1.4987374782720799</c:v>
                </c:pt>
                <c:pt idx="10">
                  <c:v>1.6706688312031162</c:v>
                </c:pt>
                <c:pt idx="11">
                  <c:v>1.876941962392525</c:v>
                </c:pt>
              </c:numCache>
            </c:numRef>
          </c:cat>
          <c:val>
            <c:numRef>
              <c:f>Calculation!$D$23:$O$23</c:f>
              <c:numCache>
                <c:formatCode>0.00</c:formatCode>
                <c:ptCount val="12"/>
                <c:pt idx="0">
                  <c:v>2.0185767168773809</c:v>
                </c:pt>
                <c:pt idx="1">
                  <c:v>1.9983238382878163</c:v>
                </c:pt>
                <c:pt idx="2">
                  <c:v>1.8067834168430463</c:v>
                </c:pt>
                <c:pt idx="3">
                  <c:v>1.6026569663343599</c:v>
                </c:pt>
                <c:pt idx="4">
                  <c:v>1.1167698014601588</c:v>
                </c:pt>
                <c:pt idx="5">
                  <c:v>0.83132377054848283</c:v>
                </c:pt>
                <c:pt idx="6">
                  <c:v>0.58560300234633356</c:v>
                </c:pt>
                <c:pt idx="7">
                  <c:v>0.78041692536309248</c:v>
                </c:pt>
                <c:pt idx="8">
                  <c:v>1.0777600444607769</c:v>
                </c:pt>
                <c:pt idx="9">
                  <c:v>1.4987374782720799</c:v>
                </c:pt>
                <c:pt idx="10">
                  <c:v>1.6706688312031162</c:v>
                </c:pt>
                <c:pt idx="11">
                  <c:v>1.876941962392525</c:v>
                </c:pt>
              </c:numCache>
            </c:numRef>
          </c:val>
          <c:smooth val="1"/>
        </c:ser>
        <c:ser>
          <c:idx val="3"/>
          <c:order val="3"/>
          <c:tx>
            <c:v>Thermal Base</c:v>
          </c:tx>
          <c:spPr>
            <a:ln w="31750" cap="rnd">
              <a:solidFill>
                <a:schemeClr val="bg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Calculation!$D$23:$O$23</c:f>
              <c:numCache>
                <c:formatCode>0.00</c:formatCode>
                <c:ptCount val="12"/>
                <c:pt idx="0">
                  <c:v>2.0185767168773809</c:v>
                </c:pt>
                <c:pt idx="1">
                  <c:v>1.9983238382878163</c:v>
                </c:pt>
                <c:pt idx="2">
                  <c:v>1.8067834168430463</c:v>
                </c:pt>
                <c:pt idx="3">
                  <c:v>1.6026569663343599</c:v>
                </c:pt>
                <c:pt idx="4">
                  <c:v>1.1167698014601588</c:v>
                </c:pt>
                <c:pt idx="5">
                  <c:v>0.83132377054848283</c:v>
                </c:pt>
                <c:pt idx="6">
                  <c:v>0.58560300234633356</c:v>
                </c:pt>
                <c:pt idx="7">
                  <c:v>0.78041692536309248</c:v>
                </c:pt>
                <c:pt idx="8">
                  <c:v>1.0777600444607769</c:v>
                </c:pt>
                <c:pt idx="9">
                  <c:v>1.4987374782720799</c:v>
                </c:pt>
                <c:pt idx="10">
                  <c:v>1.6706688312031162</c:v>
                </c:pt>
                <c:pt idx="11">
                  <c:v>1.876941962392525</c:v>
                </c:pt>
              </c:numCache>
            </c:numRef>
          </c:cat>
          <c:val>
            <c:numRef>
              <c:f>Calculation!$D$25:$O$25</c:f>
              <c:numCache>
                <c:formatCode>0</c:formatCode>
                <c:ptCount val="12"/>
                <c:pt idx="0">
                  <c:v>1.9930135347303211</c:v>
                </c:pt>
                <c:pt idx="1">
                  <c:v>1.9930135347303211</c:v>
                </c:pt>
                <c:pt idx="2">
                  <c:v>1.9930135347303211</c:v>
                </c:pt>
                <c:pt idx="3">
                  <c:v>1.9930135347303211</c:v>
                </c:pt>
                <c:pt idx="4">
                  <c:v>1.9930135347303211</c:v>
                </c:pt>
                <c:pt idx="5">
                  <c:v>1.9930135347303211</c:v>
                </c:pt>
                <c:pt idx="6">
                  <c:v>1.9930135347303211</c:v>
                </c:pt>
                <c:pt idx="7">
                  <c:v>1.9930135347303211</c:v>
                </c:pt>
                <c:pt idx="8">
                  <c:v>1.9930135347303211</c:v>
                </c:pt>
                <c:pt idx="9">
                  <c:v>1.9930135347303211</c:v>
                </c:pt>
                <c:pt idx="10">
                  <c:v>1.9930135347303211</c:v>
                </c:pt>
                <c:pt idx="11">
                  <c:v>1.9930135347303211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8155520"/>
        <c:axId val="382934568"/>
      </c:lineChart>
      <c:catAx>
        <c:axId val="382929152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cross"/>
        <c:minorTickMark val="none"/>
        <c:tickLblPos val="low"/>
        <c:spPr>
          <a:noFill/>
          <a:ln w="254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2934184"/>
        <c:crosses val="autoZero"/>
        <c:auto val="1"/>
        <c:lblAlgn val="ctr"/>
        <c:lblOffset val="0"/>
        <c:tickMarkSkip val="1"/>
        <c:noMultiLvlLbl val="1"/>
      </c:catAx>
      <c:valAx>
        <c:axId val="38293418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Electric (KW)</a:t>
                </a:r>
              </a:p>
            </c:rich>
          </c:tx>
          <c:layout>
            <c:manualLayout>
              <c:xMode val="edge"/>
              <c:yMode val="edge"/>
              <c:x val="6.1286108285073535E-3"/>
              <c:y val="0.359751848503571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2929152"/>
        <c:crosses val="autoZero"/>
        <c:crossBetween val="midCat"/>
      </c:valAx>
      <c:valAx>
        <c:axId val="38293456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Thermal (MMBTU/hr)</a:t>
                </a:r>
              </a:p>
            </c:rich>
          </c:tx>
          <c:layout>
            <c:manualLayout>
              <c:xMode val="edge"/>
              <c:yMode val="edge"/>
              <c:x val="0.96323710813420527"/>
              <c:y val="0.313822158591085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38155520"/>
        <c:crosses val="max"/>
        <c:crossBetween val="between"/>
      </c:valAx>
      <c:catAx>
        <c:axId val="238155520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3829345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2.1889090786728583E-3"/>
          <c:y val="0.89522008388116714"/>
          <c:w val="0.9977589339794064"/>
          <c:h val="9.86614230699466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r>
              <a:rPr lang="en-US" sz="1400">
                <a:solidFill>
                  <a:schemeClr val="bg1"/>
                </a:solidFill>
              </a:rPr>
              <a:t>Ceremonial Courtroom</a:t>
            </a:r>
            <a:r>
              <a:rPr lang="en-US" sz="1400" baseline="0">
                <a:solidFill>
                  <a:schemeClr val="bg1"/>
                </a:solidFill>
              </a:rPr>
              <a:t> Reverberations Times</a:t>
            </a:r>
            <a:endParaRPr lang="en-US" sz="1400">
              <a:solidFill>
                <a:schemeClr val="bg1"/>
              </a:solidFill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Target</c:v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[1]Sheet1!$B$3:$G$3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'Current RT for 4100'!$K$60:$P$60</c:f>
              <c:numCache>
                <c:formatCode>0.00</c:formatCode>
                <c:ptCount val="6"/>
                <c:pt idx="0">
                  <c:v>0.97500000000000009</c:v>
                </c:pt>
                <c:pt idx="1">
                  <c:v>0.86249999999999993</c:v>
                </c:pt>
                <c:pt idx="2">
                  <c:v>0.75</c:v>
                </c:pt>
                <c:pt idx="3">
                  <c:v>0.75</c:v>
                </c:pt>
                <c:pt idx="4">
                  <c:v>0.75</c:v>
                </c:pt>
                <c:pt idx="5">
                  <c:v>0.75</c:v>
                </c:pt>
              </c:numCache>
            </c:numRef>
          </c:val>
          <c:smooth val="0"/>
        </c:ser>
        <c:ser>
          <c:idx val="0"/>
          <c:order val="1"/>
          <c:tx>
            <c:v>Original</c:v>
          </c:tx>
          <c:spPr>
            <a:ln>
              <a:solidFill>
                <a:schemeClr val="accent5"/>
              </a:solidFill>
            </a:ln>
          </c:spPr>
          <c:marker>
            <c:symbol val="square"/>
            <c:size val="6"/>
            <c:spPr>
              <a:solidFill>
                <a:schemeClr val="accent5"/>
              </a:solidFill>
              <a:ln w="25400">
                <a:solidFill>
                  <a:schemeClr val="accent5"/>
                </a:solidFill>
              </a:ln>
            </c:spPr>
          </c:marker>
          <c:cat>
            <c:numRef>
              <c:f>[1]Sheet1!$B$3:$G$3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'Current RT for 4100'!$K$58:$P$58</c:f>
              <c:numCache>
                <c:formatCode>0.00</c:formatCode>
                <c:ptCount val="6"/>
                <c:pt idx="0">
                  <c:v>0.80681942352981817</c:v>
                </c:pt>
                <c:pt idx="1">
                  <c:v>0.75191044138225382</c:v>
                </c:pt>
                <c:pt idx="2">
                  <c:v>0.50088948596335126</c:v>
                </c:pt>
                <c:pt idx="3">
                  <c:v>0.46493455324961847</c:v>
                </c:pt>
                <c:pt idx="4">
                  <c:v>0.45031459978180549</c:v>
                </c:pt>
                <c:pt idx="5">
                  <c:v>0.40790057062954105</c:v>
                </c:pt>
              </c:numCache>
            </c:numRef>
          </c:val>
          <c:smooth val="0"/>
        </c:ser>
        <c:ser>
          <c:idx val="2"/>
          <c:order val="2"/>
          <c:tx>
            <c:v>Design</c:v>
          </c:tx>
          <c:spPr>
            <a:ln>
              <a:solidFill>
                <a:schemeClr val="accent4"/>
              </a:solidFill>
            </a:ln>
          </c:spPr>
          <c:marker>
            <c:symbol val="triangle"/>
            <c:size val="5"/>
            <c:spPr>
              <a:solidFill>
                <a:schemeClr val="accent4"/>
              </a:solidFill>
              <a:ln w="25400">
                <a:solidFill>
                  <a:schemeClr val="accent4"/>
                </a:solidFill>
              </a:ln>
            </c:spPr>
          </c:marker>
          <c:cat>
            <c:numRef>
              <c:f>[1]Sheet1!$B$3:$G$3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'Design RT for 4100'!$K$59:$P$59</c:f>
              <c:numCache>
                <c:formatCode>0.00</c:formatCode>
                <c:ptCount val="6"/>
                <c:pt idx="0">
                  <c:v>1.0305223268843295</c:v>
                </c:pt>
                <c:pt idx="1">
                  <c:v>1.0112298665545372</c:v>
                </c:pt>
                <c:pt idx="2">
                  <c:v>0.69993007699818477</c:v>
                </c:pt>
                <c:pt idx="3">
                  <c:v>0.69729834485969655</c:v>
                </c:pt>
                <c:pt idx="4">
                  <c:v>0.6747022750142756</c:v>
                </c:pt>
                <c:pt idx="5">
                  <c:v>0.58548233739070643</c:v>
                </c:pt>
              </c:numCache>
            </c:numRef>
          </c:val>
          <c:smooth val="0"/>
        </c:ser>
        <c:ser>
          <c:idx val="3"/>
          <c:order val="3"/>
          <c:tx>
            <c:v>EASE</c:v>
          </c:tx>
          <c:spPr>
            <a:ln>
              <a:solidFill>
                <a:schemeClr val="accent3"/>
              </a:solidFill>
            </a:ln>
          </c:spPr>
          <c:marker>
            <c:symbol val="diamond"/>
            <c:size val="8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val>
            <c:numRef>
              <c:f>'EASE Data'!$M$7:$R$7</c:f>
              <c:numCache>
                <c:formatCode>0.00</c:formatCode>
                <c:ptCount val="6"/>
                <c:pt idx="0">
                  <c:v>0.93</c:v>
                </c:pt>
                <c:pt idx="1">
                  <c:v>0.98</c:v>
                </c:pt>
                <c:pt idx="2">
                  <c:v>0.81</c:v>
                </c:pt>
                <c:pt idx="3">
                  <c:v>0.82</c:v>
                </c:pt>
                <c:pt idx="4">
                  <c:v>0.78</c:v>
                </c:pt>
                <c:pt idx="5">
                  <c:v>0.69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9239408"/>
        <c:axId val="389239800"/>
      </c:lineChart>
      <c:catAx>
        <c:axId val="3892394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r>
                  <a:rPr lang="en-US" sz="1400">
                    <a:solidFill>
                      <a:schemeClr val="bg1"/>
                    </a:solidFill>
                  </a:rPr>
                  <a:t>Frequency (Hz)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89239800"/>
        <c:crosses val="autoZero"/>
        <c:auto val="1"/>
        <c:lblAlgn val="ctr"/>
        <c:lblOffset val="100"/>
        <c:noMultiLvlLbl val="0"/>
      </c:catAx>
      <c:valAx>
        <c:axId val="3892398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r>
                  <a:rPr lang="en-US" sz="1400">
                    <a:solidFill>
                      <a:schemeClr val="bg1"/>
                    </a:solidFill>
                  </a:rPr>
                  <a:t>Reverberation Time (seconds)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892394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578876142354866"/>
          <c:y val="0.75083660734667845"/>
          <c:w val="0.80630409179621776"/>
          <c:h val="8.7746397493072434E-2"/>
        </c:manualLayout>
      </c:layout>
      <c:overlay val="1"/>
      <c:spPr>
        <a:ln>
          <a:solidFill>
            <a:schemeClr val="bg1">
              <a:lumMod val="50000"/>
            </a:schemeClr>
          </a:solidFill>
        </a:ln>
      </c:spPr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653796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9733" tIns="69866" rIns="139733" bIns="69866" numCol="1" anchor="t" anchorCtr="0" compatLnSpc="1">
            <a:prstTxWarp prst="textNoShape">
              <a:avLst/>
            </a:prstTxWarp>
          </a:bodyPr>
          <a:lstStyle>
            <a:lvl1pPr>
              <a:defRPr sz="19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8546148" y="0"/>
            <a:ext cx="653796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9733" tIns="69866" rIns="139733" bIns="69866" numCol="1" anchor="t" anchorCtr="0" compatLnSpc="1">
            <a:prstTxWarp prst="textNoShape">
              <a:avLst/>
            </a:prstTxWarp>
          </a:bodyPr>
          <a:lstStyle>
            <a:lvl1pPr algn="r">
              <a:defRPr sz="19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653796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9733" tIns="69866" rIns="139733" bIns="69866" numCol="1" anchor="b" anchorCtr="0" compatLnSpc="1">
            <a:prstTxWarp prst="textNoShape">
              <a:avLst/>
            </a:prstTxWarp>
          </a:bodyPr>
          <a:lstStyle>
            <a:lvl1pPr>
              <a:defRPr sz="19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8546148" y="9119173"/>
            <a:ext cx="653796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9733" tIns="69866" rIns="139733" bIns="69866" numCol="1" anchor="b" anchorCtr="0" compatLnSpc="1">
            <a:prstTxWarp prst="textNoShape">
              <a:avLst/>
            </a:prstTxWarp>
          </a:bodyPr>
          <a:lstStyle>
            <a:lvl1pPr algn="r">
              <a:defRPr sz="19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759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6537960" cy="482027"/>
          </a:xfrm>
          <a:prstGeom prst="rect">
            <a:avLst/>
          </a:prstGeom>
        </p:spPr>
        <p:txBody>
          <a:bodyPr vert="horz" lIns="139733" tIns="69866" rIns="139733" bIns="69866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546148" y="2"/>
            <a:ext cx="6537960" cy="482027"/>
          </a:xfrm>
          <a:prstGeom prst="rect">
            <a:avLst/>
          </a:prstGeom>
        </p:spPr>
        <p:txBody>
          <a:bodyPr vert="horz" lIns="139733" tIns="69866" rIns="139733" bIns="69866" rtlCol="0"/>
          <a:lstStyle>
            <a:lvl1pPr algn="r">
              <a:defRPr sz="1900"/>
            </a:lvl1pPr>
          </a:lstStyle>
          <a:p>
            <a:fld id="{A3C1A349-ECEE-447E-B43F-7B757C810C67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25" y="1200150"/>
            <a:ext cx="129603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33" tIns="69866" rIns="139733" bIns="6986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508760" y="4620250"/>
            <a:ext cx="12070080" cy="3780800"/>
          </a:xfrm>
          <a:prstGeom prst="rect">
            <a:avLst/>
          </a:prstGeom>
        </p:spPr>
        <p:txBody>
          <a:bodyPr vert="horz" lIns="139733" tIns="69866" rIns="139733" bIns="6986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174"/>
            <a:ext cx="6537960" cy="482027"/>
          </a:xfrm>
          <a:prstGeom prst="rect">
            <a:avLst/>
          </a:prstGeom>
        </p:spPr>
        <p:txBody>
          <a:bodyPr vert="horz" lIns="139733" tIns="69866" rIns="139733" bIns="69866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546148" y="9119174"/>
            <a:ext cx="6537960" cy="482027"/>
          </a:xfrm>
          <a:prstGeom prst="rect">
            <a:avLst/>
          </a:prstGeom>
        </p:spPr>
        <p:txBody>
          <a:bodyPr vert="horz" lIns="139733" tIns="69866" rIns="139733" bIns="69866" rtlCol="0" anchor="b"/>
          <a:lstStyle>
            <a:lvl1pPr algn="r">
              <a:defRPr sz="1900"/>
            </a:lvl1pPr>
          </a:lstStyle>
          <a:p>
            <a:fld id="{281048BA-4281-4A32-99E2-DDB9D6AD5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9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048BA-4281-4A32-99E2-DDB9D6AD5C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3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048BA-4281-4A32-99E2-DDB9D6AD5CE4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38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6365200" y="6400801"/>
            <a:ext cx="762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DA810EE1-6060-4D61-A5A8-379F3B5D6FD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58300" y="474344"/>
            <a:ext cx="8915400" cy="59093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Senior Thesis Presentation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Bucks County Justice Center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Doylestown, PA</a:t>
            </a:r>
          </a:p>
          <a:p>
            <a:pPr algn="ctr">
              <a:lnSpc>
                <a:spcPct val="150000"/>
              </a:lnSpc>
            </a:pPr>
            <a:endParaRPr lang="en-US" sz="3600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Joshua Lange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Lighting/Electrical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Thesis Adviser: Dr. Richard </a:t>
            </a:r>
            <a:r>
              <a:rPr lang="en-US" sz="2400" dirty="0" err="1">
                <a:solidFill>
                  <a:schemeClr val="bg1"/>
                </a:solidFill>
              </a:rPr>
              <a:t>Mistrick</a:t>
            </a:r>
            <a:endParaRPr lang="en-US" sz="24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Electrical Adviser: Gary </a:t>
            </a:r>
            <a:r>
              <a:rPr lang="en-US" sz="2400" dirty="0" err="1">
                <a:solidFill>
                  <a:schemeClr val="bg1"/>
                </a:solidFill>
              </a:rPr>
              <a:t>Golaszewski</a:t>
            </a:r>
            <a:endParaRPr lang="en-US" sz="24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4/15/2015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0848" y="2133486"/>
            <a:ext cx="4560203" cy="259102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1</a:t>
            </a:fld>
            <a:endParaRPr lang="en-US" dirty="0"/>
          </a:p>
        </p:txBody>
      </p:sp>
      <p:cxnSp>
        <p:nvCxnSpPr>
          <p:cNvPr id="10" name="Straight Connector 9"/>
          <p:cNvCxnSpPr>
            <a:stCxn id="6" idx="1"/>
            <a:endCxn id="6" idx="3"/>
          </p:cNvCxnSpPr>
          <p:nvPr/>
        </p:nvCxnSpPr>
        <p:spPr>
          <a:xfrm>
            <a:off x="9258300" y="3428999"/>
            <a:ext cx="891540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46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Main Lobby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Introduction/Location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Design Criteria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Final Design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Design Analysis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Open Office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Ceremonial Courtroom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556299"/>
              </p:ext>
            </p:extLst>
          </p:nvPr>
        </p:nvGraphicFramePr>
        <p:xfrm>
          <a:off x="10858500" y="1600200"/>
          <a:ext cx="5715000" cy="84124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63261"/>
                <a:gridCol w="1018139"/>
                <a:gridCol w="990600"/>
                <a:gridCol w="11430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(lux)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Elevation Eh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Avg:Min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Security Screening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3’-0”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2:1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Lobbies near entries (day)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Floor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4:1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39736"/>
              </p:ext>
            </p:extLst>
          </p:nvPr>
        </p:nvGraphicFramePr>
        <p:xfrm>
          <a:off x="10706100" y="3008376"/>
          <a:ext cx="6019800" cy="84124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66800"/>
                <a:gridCol w="838200"/>
                <a:gridCol w="1447800"/>
                <a:gridCol w="1447800"/>
                <a:gridCol w="12192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LPD (W/SF)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Local  Control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Automatic Daylight Responsive Controls for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</a:rPr>
                        <a:t>Sidelighting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Automatic Full OFF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Scheduled Shutoff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0.9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REQ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REQ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ADD2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ADD2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8307049" y="685800"/>
            <a:ext cx="91249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Qualitative Criteria</a:t>
            </a:r>
          </a:p>
          <a:p>
            <a:pPr algn="ctr"/>
            <a:endParaRPr lang="en-US" sz="2400" u="sng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 Security screening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Spacious and grand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 finding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0" y="685800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 Criteria</a:t>
            </a:r>
            <a:endParaRPr lang="en-US" sz="24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42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" t="8889" r="15656" b="11111"/>
          <a:stretch/>
        </p:blipFill>
        <p:spPr>
          <a:xfrm>
            <a:off x="19803750" y="61634"/>
            <a:ext cx="6028050" cy="476944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" t="8889" r="15656" b="11111"/>
          <a:stretch/>
        </p:blipFill>
        <p:spPr>
          <a:xfrm>
            <a:off x="10675047" y="69703"/>
            <a:ext cx="6028050" cy="4769446"/>
          </a:xfrm>
          <a:prstGeom prst="rect">
            <a:avLst/>
          </a:prstGeom>
        </p:spPr>
      </p:pic>
      <p:sp>
        <p:nvSpPr>
          <p:cNvPr id="65" name="Freeform 64"/>
          <p:cNvSpPr/>
          <p:nvPr/>
        </p:nvSpPr>
        <p:spPr>
          <a:xfrm>
            <a:off x="21640800" y="95250"/>
            <a:ext cx="952500" cy="4781550"/>
          </a:xfrm>
          <a:custGeom>
            <a:avLst/>
            <a:gdLst>
              <a:gd name="connsiteX0" fmla="*/ 952500 w 952500"/>
              <a:gd name="connsiteY0" fmla="*/ 4419600 h 4781550"/>
              <a:gd name="connsiteX1" fmla="*/ 952500 w 952500"/>
              <a:gd name="connsiteY1" fmla="*/ 1879600 h 4781550"/>
              <a:gd name="connsiteX2" fmla="*/ 723900 w 952500"/>
              <a:gd name="connsiteY2" fmla="*/ 1879600 h 4781550"/>
              <a:gd name="connsiteX3" fmla="*/ 723900 w 952500"/>
              <a:gd name="connsiteY3" fmla="*/ 241300 h 4781550"/>
              <a:gd name="connsiteX4" fmla="*/ 908050 w 952500"/>
              <a:gd name="connsiteY4" fmla="*/ 241300 h 4781550"/>
              <a:gd name="connsiteX5" fmla="*/ 908050 w 952500"/>
              <a:gd name="connsiteY5" fmla="*/ 0 h 4781550"/>
              <a:gd name="connsiteX6" fmla="*/ 673100 w 952500"/>
              <a:gd name="connsiteY6" fmla="*/ 0 h 4781550"/>
              <a:gd name="connsiteX7" fmla="*/ 0 w 952500"/>
              <a:gd name="connsiteY7" fmla="*/ 533400 h 4781550"/>
              <a:gd name="connsiteX8" fmla="*/ 0 w 952500"/>
              <a:gd name="connsiteY8" fmla="*/ 4781550 h 4781550"/>
              <a:gd name="connsiteX9" fmla="*/ 908050 w 952500"/>
              <a:gd name="connsiteY9" fmla="*/ 4781550 h 4781550"/>
              <a:gd name="connsiteX10" fmla="*/ 908050 w 952500"/>
              <a:gd name="connsiteY10" fmla="*/ 4533900 h 4781550"/>
              <a:gd name="connsiteX11" fmla="*/ 755650 w 952500"/>
              <a:gd name="connsiteY11" fmla="*/ 4533900 h 4781550"/>
              <a:gd name="connsiteX12" fmla="*/ 755650 w 952500"/>
              <a:gd name="connsiteY12" fmla="*/ 4413250 h 4781550"/>
              <a:gd name="connsiteX13" fmla="*/ 952500 w 952500"/>
              <a:gd name="connsiteY13" fmla="*/ 4419600 h 478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52500" h="4781550">
                <a:moveTo>
                  <a:pt x="952500" y="4419600"/>
                </a:moveTo>
                <a:lnTo>
                  <a:pt x="952500" y="1879600"/>
                </a:lnTo>
                <a:lnTo>
                  <a:pt x="723900" y="1879600"/>
                </a:lnTo>
                <a:lnTo>
                  <a:pt x="723900" y="241300"/>
                </a:lnTo>
                <a:lnTo>
                  <a:pt x="908050" y="241300"/>
                </a:lnTo>
                <a:lnTo>
                  <a:pt x="908050" y="0"/>
                </a:lnTo>
                <a:lnTo>
                  <a:pt x="673100" y="0"/>
                </a:lnTo>
                <a:lnTo>
                  <a:pt x="0" y="533400"/>
                </a:lnTo>
                <a:lnTo>
                  <a:pt x="0" y="4781550"/>
                </a:lnTo>
                <a:lnTo>
                  <a:pt x="908050" y="4781550"/>
                </a:lnTo>
                <a:lnTo>
                  <a:pt x="908050" y="4533900"/>
                </a:lnTo>
                <a:lnTo>
                  <a:pt x="755650" y="4533900"/>
                </a:lnTo>
                <a:lnTo>
                  <a:pt x="755650" y="4413250"/>
                </a:lnTo>
                <a:lnTo>
                  <a:pt x="952500" y="4419600"/>
                </a:lnTo>
                <a:close/>
              </a:path>
            </a:pathLst>
          </a:cu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12484100" y="95250"/>
            <a:ext cx="952500" cy="4781550"/>
          </a:xfrm>
          <a:custGeom>
            <a:avLst/>
            <a:gdLst>
              <a:gd name="connsiteX0" fmla="*/ 952500 w 952500"/>
              <a:gd name="connsiteY0" fmla="*/ 4419600 h 4781550"/>
              <a:gd name="connsiteX1" fmla="*/ 952500 w 952500"/>
              <a:gd name="connsiteY1" fmla="*/ 1879600 h 4781550"/>
              <a:gd name="connsiteX2" fmla="*/ 723900 w 952500"/>
              <a:gd name="connsiteY2" fmla="*/ 1879600 h 4781550"/>
              <a:gd name="connsiteX3" fmla="*/ 723900 w 952500"/>
              <a:gd name="connsiteY3" fmla="*/ 241300 h 4781550"/>
              <a:gd name="connsiteX4" fmla="*/ 908050 w 952500"/>
              <a:gd name="connsiteY4" fmla="*/ 241300 h 4781550"/>
              <a:gd name="connsiteX5" fmla="*/ 908050 w 952500"/>
              <a:gd name="connsiteY5" fmla="*/ 0 h 4781550"/>
              <a:gd name="connsiteX6" fmla="*/ 673100 w 952500"/>
              <a:gd name="connsiteY6" fmla="*/ 0 h 4781550"/>
              <a:gd name="connsiteX7" fmla="*/ 0 w 952500"/>
              <a:gd name="connsiteY7" fmla="*/ 533400 h 4781550"/>
              <a:gd name="connsiteX8" fmla="*/ 0 w 952500"/>
              <a:gd name="connsiteY8" fmla="*/ 4781550 h 4781550"/>
              <a:gd name="connsiteX9" fmla="*/ 908050 w 952500"/>
              <a:gd name="connsiteY9" fmla="*/ 4781550 h 4781550"/>
              <a:gd name="connsiteX10" fmla="*/ 908050 w 952500"/>
              <a:gd name="connsiteY10" fmla="*/ 4533900 h 4781550"/>
              <a:gd name="connsiteX11" fmla="*/ 755650 w 952500"/>
              <a:gd name="connsiteY11" fmla="*/ 4533900 h 4781550"/>
              <a:gd name="connsiteX12" fmla="*/ 755650 w 952500"/>
              <a:gd name="connsiteY12" fmla="*/ 4413250 h 4781550"/>
              <a:gd name="connsiteX13" fmla="*/ 952500 w 952500"/>
              <a:gd name="connsiteY13" fmla="*/ 4419600 h 478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52500" h="4781550">
                <a:moveTo>
                  <a:pt x="952500" y="4419600"/>
                </a:moveTo>
                <a:lnTo>
                  <a:pt x="952500" y="1879600"/>
                </a:lnTo>
                <a:lnTo>
                  <a:pt x="723900" y="1879600"/>
                </a:lnTo>
                <a:lnTo>
                  <a:pt x="723900" y="241300"/>
                </a:lnTo>
                <a:lnTo>
                  <a:pt x="908050" y="241300"/>
                </a:lnTo>
                <a:lnTo>
                  <a:pt x="908050" y="0"/>
                </a:lnTo>
                <a:lnTo>
                  <a:pt x="673100" y="0"/>
                </a:lnTo>
                <a:lnTo>
                  <a:pt x="0" y="533400"/>
                </a:lnTo>
                <a:lnTo>
                  <a:pt x="0" y="4781550"/>
                </a:lnTo>
                <a:lnTo>
                  <a:pt x="908050" y="4781550"/>
                </a:lnTo>
                <a:lnTo>
                  <a:pt x="908050" y="4533900"/>
                </a:lnTo>
                <a:lnTo>
                  <a:pt x="755650" y="4533900"/>
                </a:lnTo>
                <a:lnTo>
                  <a:pt x="755650" y="4413250"/>
                </a:lnTo>
                <a:lnTo>
                  <a:pt x="952500" y="4419600"/>
                </a:lnTo>
                <a:close/>
              </a:path>
            </a:pathLst>
          </a:cu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" y="0"/>
            <a:ext cx="8915400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Main Lobby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Introduction/Location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Design Criteria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Final Design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Design Analysis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Open Office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Ceremonial Courtroom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>
          <a:xfrm>
            <a:off x="21240750" y="6448425"/>
            <a:ext cx="617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DA810EE1-6060-4D61-A5A8-379F3B5D6FD1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240674"/>
              </p:ext>
            </p:extLst>
          </p:nvPr>
        </p:nvGraphicFramePr>
        <p:xfrm>
          <a:off x="10853158" y="4950460"/>
          <a:ext cx="5769724" cy="1839884"/>
        </p:xfrm>
        <a:graphic>
          <a:graphicData uri="http://schemas.openxmlformats.org/drawingml/2006/table">
            <a:tbl>
              <a:tblPr/>
              <a:tblGrid>
                <a:gridCol w="415421"/>
                <a:gridCol w="2365587"/>
                <a:gridCol w="392342"/>
                <a:gridCol w="323103"/>
                <a:gridCol w="588511"/>
                <a:gridCol w="565433"/>
                <a:gridCol w="1119327"/>
              </a:tblGrid>
              <a:tr h="3325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Type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CCT</a:t>
                      </a:r>
                      <a:b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(K)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CRI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Life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(Hours)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Input </a:t>
                      </a:r>
                      <a:b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(Watts)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Fixture Image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498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R3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RECESSED CIRCULAR 6 INCH WIDE BEAM DOWNLIGHT 1500 LUMEN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50,000</a:t>
                      </a:r>
                      <a:b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22.4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R4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RECESSED CIRCULAR 6 INCH WIDE BEAM WALL WASH 1000 LUMEN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50,000</a:t>
                      </a:r>
                      <a:b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14.1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W1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WALL MOUNTED LINEAR UPLIGHT TWO FOOT, 2000 </a:t>
                      </a:r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LUMENS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50,000</a:t>
                      </a:r>
                      <a:b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22.6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23487940" y="1194555"/>
            <a:ext cx="1093704" cy="3044456"/>
            <a:chOff x="13428420" y="1644170"/>
            <a:chExt cx="1093704" cy="3044456"/>
          </a:xfrm>
        </p:grpSpPr>
        <p:sp>
          <p:nvSpPr>
            <p:cNvPr id="20" name="Oval 19"/>
            <p:cNvSpPr/>
            <p:nvPr/>
          </p:nvSpPr>
          <p:spPr>
            <a:xfrm>
              <a:off x="14430684" y="1644170"/>
              <a:ext cx="91440" cy="9144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4430684" y="2635302"/>
              <a:ext cx="91440" cy="9144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3428420" y="4597186"/>
              <a:ext cx="91440" cy="9144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4430684" y="3604575"/>
              <a:ext cx="91440" cy="9144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4430684" y="4597186"/>
              <a:ext cx="91440" cy="9144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3428420" y="3604575"/>
              <a:ext cx="91440" cy="9144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25238"/>
              </p:ext>
            </p:extLst>
          </p:nvPr>
        </p:nvGraphicFramePr>
        <p:xfrm>
          <a:off x="19975138" y="4975836"/>
          <a:ext cx="5769724" cy="1844040"/>
        </p:xfrm>
        <a:graphic>
          <a:graphicData uri="http://schemas.openxmlformats.org/drawingml/2006/table">
            <a:tbl>
              <a:tblPr/>
              <a:tblGrid>
                <a:gridCol w="415421"/>
                <a:gridCol w="2365587"/>
                <a:gridCol w="392342"/>
                <a:gridCol w="323103"/>
                <a:gridCol w="588511"/>
                <a:gridCol w="635956"/>
                <a:gridCol w="1048804"/>
              </a:tblGrid>
              <a:tr h="2426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Type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CCT</a:t>
                      </a:r>
                      <a:b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(K)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CRI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Life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(Hours)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Input </a:t>
                      </a:r>
                      <a:b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(Watts)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Fixture Image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3639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R7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RECESSED CIRCULAR 8 INCH MEDIUM BEAM DOWNLIGHT 5000 LUMEN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50,000</a:t>
                      </a:r>
                      <a:b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9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accent3"/>
                          </a:solidFill>
                          <a:effectLst/>
                          <a:latin typeface="Arial" panose="020B0604020202020204" pitchFamily="34" charset="0"/>
                        </a:rPr>
                        <a:t>R8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RECESSED CIRCULAR 8 INCH MEDIUM BEAM DOWNLIGHT 3000 LUMEN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50,000</a:t>
                      </a:r>
                      <a:b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7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R9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RECESSED CIRCULAR 8 INCH WIDE BEAM DOWNLIGHT 3000 LUMEN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50,000</a:t>
                      </a:r>
                      <a:b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23130361" y="3246400"/>
            <a:ext cx="91440" cy="920221"/>
            <a:chOff x="13070841" y="3696015"/>
            <a:chExt cx="91440" cy="920221"/>
          </a:xfrm>
        </p:grpSpPr>
        <p:sp>
          <p:nvSpPr>
            <p:cNvPr id="32" name="Oval 31"/>
            <p:cNvSpPr/>
            <p:nvPr/>
          </p:nvSpPr>
          <p:spPr>
            <a:xfrm>
              <a:off x="13070841" y="3696015"/>
              <a:ext cx="91440" cy="9144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13070841" y="4524796"/>
              <a:ext cx="91440" cy="9144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/>
          <p:cNvSpPr/>
          <p:nvPr/>
        </p:nvSpPr>
        <p:spPr>
          <a:xfrm>
            <a:off x="25299520" y="2465035"/>
            <a:ext cx="91440" cy="9144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2723960" y="1285995"/>
            <a:ext cx="1723356" cy="1110346"/>
            <a:chOff x="12664440" y="1735610"/>
            <a:chExt cx="1723356" cy="1110346"/>
          </a:xfrm>
        </p:grpSpPr>
        <p:sp>
          <p:nvSpPr>
            <p:cNvPr id="36" name="Oval 35"/>
            <p:cNvSpPr/>
            <p:nvPr/>
          </p:nvSpPr>
          <p:spPr>
            <a:xfrm>
              <a:off x="13450571" y="2754516"/>
              <a:ext cx="91440" cy="9144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3840462" y="2754516"/>
              <a:ext cx="91440" cy="9144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3060680" y="2754516"/>
              <a:ext cx="91440" cy="9144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2664440" y="2754516"/>
              <a:ext cx="91440" cy="9144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4296356" y="2147593"/>
              <a:ext cx="91440" cy="9144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4296356" y="1735610"/>
              <a:ext cx="91440" cy="9144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1965458" y="1170622"/>
            <a:ext cx="91827" cy="3360044"/>
            <a:chOff x="11905938" y="1620237"/>
            <a:chExt cx="91827" cy="3360044"/>
          </a:xfrm>
        </p:grpSpPr>
        <p:sp>
          <p:nvSpPr>
            <p:cNvPr id="43" name="Oval 42"/>
            <p:cNvSpPr/>
            <p:nvPr/>
          </p:nvSpPr>
          <p:spPr>
            <a:xfrm>
              <a:off x="11906325" y="4235120"/>
              <a:ext cx="91440" cy="9144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11906325" y="3581400"/>
              <a:ext cx="91440" cy="9144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1906325" y="4888841"/>
              <a:ext cx="91440" cy="9144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11906325" y="2927679"/>
              <a:ext cx="91440" cy="9144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1905938" y="2273958"/>
              <a:ext cx="91440" cy="9144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1905938" y="1620237"/>
              <a:ext cx="91440" cy="9144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Oval 48"/>
          <p:cNvSpPr/>
          <p:nvPr/>
        </p:nvSpPr>
        <p:spPr>
          <a:xfrm>
            <a:off x="21543537" y="2455168"/>
            <a:ext cx="91440" cy="9144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12837539" y="1126621"/>
            <a:ext cx="91827" cy="3360044"/>
            <a:chOff x="11905938" y="1620237"/>
            <a:chExt cx="91827" cy="3360044"/>
          </a:xfrm>
        </p:grpSpPr>
        <p:sp>
          <p:nvSpPr>
            <p:cNvPr id="51" name="Oval 50"/>
            <p:cNvSpPr/>
            <p:nvPr/>
          </p:nvSpPr>
          <p:spPr>
            <a:xfrm>
              <a:off x="11906325" y="4235120"/>
              <a:ext cx="91440" cy="9144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1906325" y="3581400"/>
              <a:ext cx="91440" cy="9144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1906325" y="4888841"/>
              <a:ext cx="91440" cy="9144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11906325" y="2927679"/>
              <a:ext cx="91440" cy="9144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11905938" y="2273958"/>
              <a:ext cx="91440" cy="9144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11905938" y="1620237"/>
              <a:ext cx="91440" cy="9144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Oval 56"/>
          <p:cNvSpPr/>
          <p:nvPr/>
        </p:nvSpPr>
        <p:spPr>
          <a:xfrm>
            <a:off x="12414192" y="2429887"/>
            <a:ext cx="91440" cy="9144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15761823" y="1871782"/>
            <a:ext cx="45719" cy="2357318"/>
            <a:chOff x="24894541" y="1852732"/>
            <a:chExt cx="45719" cy="2357318"/>
          </a:xfrm>
        </p:grpSpPr>
        <p:sp>
          <p:nvSpPr>
            <p:cNvPr id="59" name="Rectangle 58"/>
            <p:cNvSpPr/>
            <p:nvPr/>
          </p:nvSpPr>
          <p:spPr>
            <a:xfrm>
              <a:off x="24894541" y="2956728"/>
              <a:ext cx="45719" cy="1524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4894541" y="1852732"/>
              <a:ext cx="45719" cy="1524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4894541" y="4057650"/>
              <a:ext cx="45719" cy="1524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</a:endParaRPr>
            </a:p>
          </p:txBody>
        </p:sp>
      </p:grpSp>
      <p:sp>
        <p:nvSpPr>
          <p:cNvPr id="62" name="Oval 61"/>
          <p:cNvSpPr/>
          <p:nvPr/>
        </p:nvSpPr>
        <p:spPr>
          <a:xfrm>
            <a:off x="15327482" y="476250"/>
            <a:ext cx="91440" cy="9144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15849600" y="5302012"/>
            <a:ext cx="457200" cy="1483816"/>
            <a:chOff x="15849600" y="5302012"/>
            <a:chExt cx="457200" cy="1483816"/>
          </a:xfrm>
        </p:grpSpPr>
        <p:grpSp>
          <p:nvGrpSpPr>
            <p:cNvPr id="15" name="Group 14"/>
            <p:cNvGrpSpPr/>
            <p:nvPr/>
          </p:nvGrpSpPr>
          <p:grpSpPr>
            <a:xfrm>
              <a:off x="15849600" y="5302012"/>
              <a:ext cx="457200" cy="964751"/>
              <a:chOff x="24163329" y="1322377"/>
              <a:chExt cx="457200" cy="96475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63329" y="1322377"/>
                <a:ext cx="457200" cy="454263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63329" y="1832865"/>
                <a:ext cx="457200" cy="454263"/>
              </a:xfrm>
              <a:prstGeom prst="rect">
                <a:avLst/>
              </a:prstGeom>
            </p:spPr>
          </p:pic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9600" y="6328628"/>
              <a:ext cx="457200" cy="457200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938934" y="5323873"/>
            <a:ext cx="462939" cy="1466054"/>
            <a:chOff x="24928196" y="5359652"/>
            <a:chExt cx="462939" cy="1466054"/>
          </a:xfrm>
        </p:grpSpPr>
        <p:grpSp>
          <p:nvGrpSpPr>
            <p:cNvPr id="27" name="Group 26"/>
            <p:cNvGrpSpPr/>
            <p:nvPr/>
          </p:nvGrpSpPr>
          <p:grpSpPr>
            <a:xfrm>
              <a:off x="24928196" y="5359652"/>
              <a:ext cx="462939" cy="959451"/>
              <a:chOff x="24220845" y="3448841"/>
              <a:chExt cx="462939" cy="95945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20845" y="3951092"/>
                <a:ext cx="460156" cy="457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226584" y="3448841"/>
                <a:ext cx="457200" cy="452848"/>
              </a:xfrm>
              <a:prstGeom prst="rect">
                <a:avLst/>
              </a:prstGeom>
            </p:spPr>
          </p:pic>
        </p:grp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8196" y="6368506"/>
              <a:ext cx="460156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08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Main Lobby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Introduction/Location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Design Criteria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Final Design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Design Analysis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Open Office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Ceremonial Courtroom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986257"/>
              </p:ext>
            </p:extLst>
          </p:nvPr>
        </p:nvGraphicFramePr>
        <p:xfrm>
          <a:off x="20150570" y="1855073"/>
          <a:ext cx="5442323" cy="1160145"/>
        </p:xfrm>
        <a:graphic>
          <a:graphicData uri="http://schemas.openxmlformats.org/drawingml/2006/table">
            <a:tbl>
              <a:tblPr/>
              <a:tblGrid>
                <a:gridCol w="1261829"/>
                <a:gridCol w="1261829"/>
                <a:gridCol w="592511"/>
                <a:gridCol w="1163077"/>
                <a:gridCol w="1163077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Location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Eh</a:t>
                      </a:r>
                      <a:b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(lux)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Height Eh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Avg:Min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Security Screening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Target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3’-0</a:t>
                      </a: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2:1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Design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3’-0</a:t>
                      </a: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1.7:1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Lobbies near entries (day)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Target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Floor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4:1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Design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Floor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3.2:1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1698466" y="685800"/>
            <a:ext cx="2323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 Vs. Design</a:t>
            </a:r>
            <a:endParaRPr lang="en-US" sz="20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041015"/>
              </p:ext>
            </p:extLst>
          </p:nvPr>
        </p:nvGraphicFramePr>
        <p:xfrm>
          <a:off x="21598171" y="3962400"/>
          <a:ext cx="2523657" cy="1156335"/>
        </p:xfrm>
        <a:graphic>
          <a:graphicData uri="http://schemas.openxmlformats.org/drawingml/2006/table">
            <a:tbl>
              <a:tblPr/>
              <a:tblGrid>
                <a:gridCol w="841219"/>
                <a:gridCol w="841219"/>
                <a:gridCol w="841219"/>
              </a:tblGrid>
              <a:tr h="375285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W/SF</a:t>
                      </a: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Percent Reduction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ASHRAE Maximum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0.9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63%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Design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0.33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22130183" y="1454963"/>
            <a:ext cx="1483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Illuminance</a:t>
            </a:r>
            <a:endParaRPr lang="en-US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403787" y="3428426"/>
            <a:ext cx="912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endParaRPr lang="en-US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-11000"/>
          </a:blip>
          <a:stretch>
            <a:fillRect/>
          </a:stretch>
        </p:blipFill>
        <p:spPr>
          <a:xfrm>
            <a:off x="10497033" y="691659"/>
            <a:ext cx="6437934" cy="547468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7485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Main Lobby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Introduction/Location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Design Criteria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Final Design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Design Analysis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Open Office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Ceremonial Courtroom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0226" y="5256516"/>
            <a:ext cx="1516350" cy="11974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802" y="6000050"/>
            <a:ext cx="228600" cy="28919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7825" y="5256516"/>
            <a:ext cx="1516350" cy="119749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 rot="19200000">
            <a:off x="13949894" y="5777040"/>
            <a:ext cx="193224" cy="457200"/>
            <a:chOff x="0" y="0"/>
            <a:chExt cx="193224" cy="457202"/>
          </a:xfrm>
        </p:grpSpPr>
        <p:cxnSp>
          <p:nvCxnSpPr>
            <p:cNvPr id="29" name="Straight Connector 28"/>
            <p:cNvCxnSpPr/>
            <p:nvPr/>
          </p:nvCxnSpPr>
          <p:spPr>
            <a:xfrm rot="1500000" flipH="1" flipV="1">
              <a:off x="193223" y="2"/>
              <a:ext cx="1" cy="457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20100000" flipH="1" flipV="1">
              <a:off x="0" y="0"/>
              <a:ext cx="1" cy="457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rot="3660000">
            <a:off x="22863305" y="5752329"/>
            <a:ext cx="193224" cy="457200"/>
            <a:chOff x="0" y="0"/>
            <a:chExt cx="193224" cy="457202"/>
          </a:xfrm>
        </p:grpSpPr>
        <p:cxnSp>
          <p:nvCxnSpPr>
            <p:cNvPr id="32" name="Straight Connector 31"/>
            <p:cNvCxnSpPr/>
            <p:nvPr/>
          </p:nvCxnSpPr>
          <p:spPr>
            <a:xfrm rot="1500000" flipH="1" flipV="1">
              <a:off x="193223" y="2"/>
              <a:ext cx="1" cy="457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20100000" flipH="1" flipV="1">
              <a:off x="0" y="0"/>
              <a:ext cx="1" cy="457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605" y="6148454"/>
            <a:ext cx="228600" cy="28919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726" y="457200"/>
            <a:ext cx="5539350" cy="4572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325" y="457200"/>
            <a:ext cx="5539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"/>
          <a:stretch/>
        </p:blipFill>
        <p:spPr>
          <a:xfrm>
            <a:off x="9296400" y="1598807"/>
            <a:ext cx="4209174" cy="384243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14300" y="0"/>
            <a:ext cx="8915400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Main Lobby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Open Office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		</a:t>
            </a:r>
            <a:r>
              <a:rPr lang="en-US" dirty="0" smtClean="0">
                <a:solidFill>
                  <a:schemeClr val="bg1"/>
                </a:solidFill>
              </a:rPr>
              <a:t>Introduction/Location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Design Criteria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Final Design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Design Analysis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Ceremonial Courtroom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9928654" y="4447047"/>
            <a:ext cx="486351" cy="536930"/>
            <a:chOff x="9971989" y="2476500"/>
            <a:chExt cx="486351" cy="536930"/>
          </a:xfrm>
        </p:grpSpPr>
        <p:sp>
          <p:nvSpPr>
            <p:cNvPr id="17" name="Freeform 16"/>
            <p:cNvSpPr/>
            <p:nvPr/>
          </p:nvSpPr>
          <p:spPr>
            <a:xfrm rot="19325278">
              <a:off x="9971989" y="2488788"/>
              <a:ext cx="193442" cy="415279"/>
            </a:xfrm>
            <a:custGeom>
              <a:avLst/>
              <a:gdLst>
                <a:gd name="connsiteX0" fmla="*/ 514350 w 519113"/>
                <a:gd name="connsiteY0" fmla="*/ 0 h 1114425"/>
                <a:gd name="connsiteX1" fmla="*/ 0 w 519113"/>
                <a:gd name="connsiteY1" fmla="*/ 1114425 h 1114425"/>
                <a:gd name="connsiteX2" fmla="*/ 519113 w 519113"/>
                <a:gd name="connsiteY2" fmla="*/ 559594 h 1114425"/>
                <a:gd name="connsiteX3" fmla="*/ 514350 w 519113"/>
                <a:gd name="connsiteY3" fmla="*/ 0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113" h="1114425">
                  <a:moveTo>
                    <a:pt x="514350" y="0"/>
                  </a:moveTo>
                  <a:lnTo>
                    <a:pt x="0" y="1114425"/>
                  </a:lnTo>
                  <a:lnTo>
                    <a:pt x="519113" y="559594"/>
                  </a:lnTo>
                  <a:cubicBezTo>
                    <a:pt x="517525" y="373063"/>
                    <a:pt x="515938" y="186531"/>
                    <a:pt x="514350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0015538" y="2476500"/>
              <a:ext cx="400050" cy="214313"/>
            </a:xfrm>
            <a:custGeom>
              <a:avLst/>
              <a:gdLst>
                <a:gd name="connsiteX0" fmla="*/ 0 w 400050"/>
                <a:gd name="connsiteY0" fmla="*/ 0 h 214313"/>
                <a:gd name="connsiteX1" fmla="*/ 128587 w 400050"/>
                <a:gd name="connsiteY1" fmla="*/ 164306 h 214313"/>
                <a:gd name="connsiteX2" fmla="*/ 400050 w 400050"/>
                <a:gd name="connsiteY2" fmla="*/ 214313 h 214313"/>
                <a:gd name="connsiteX3" fmla="*/ 0 w 400050"/>
                <a:gd name="connsiteY3" fmla="*/ 0 h 21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214313">
                  <a:moveTo>
                    <a:pt x="0" y="0"/>
                  </a:moveTo>
                  <a:lnTo>
                    <a:pt x="128587" y="164306"/>
                  </a:lnTo>
                  <a:lnTo>
                    <a:pt x="400050" y="214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 rot="19320000">
              <a:off x="10153540" y="2705653"/>
              <a:ext cx="304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N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288000" y="659373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Office 2520</a:t>
            </a:r>
          </a:p>
          <a:p>
            <a:pPr algn="ctr"/>
            <a:endParaRPr lang="en-US" sz="2400" u="sng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 Area: ~1,300 SF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Ceiling Height: 9’-0”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 height partitions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9967152" y="2378738"/>
            <a:ext cx="426031" cy="728163"/>
          </a:xfrm>
          <a:custGeom>
            <a:avLst/>
            <a:gdLst>
              <a:gd name="connsiteX0" fmla="*/ 215799 w 618135"/>
              <a:gd name="connsiteY0" fmla="*/ 0 h 1159459"/>
              <a:gd name="connsiteX1" fmla="*/ 0 w 618135"/>
              <a:gd name="connsiteY1" fmla="*/ 1038758 h 1159459"/>
              <a:gd name="connsiteX2" fmla="*/ 534010 w 618135"/>
              <a:gd name="connsiteY2" fmla="*/ 1159459 h 1159459"/>
              <a:gd name="connsiteX3" fmla="*/ 618135 w 618135"/>
              <a:gd name="connsiteY3" fmla="*/ 757123 h 1159459"/>
              <a:gd name="connsiteX4" fmla="*/ 292608 w 618135"/>
              <a:gd name="connsiteY4" fmla="*/ 683971 h 1159459"/>
              <a:gd name="connsiteX5" fmla="*/ 435255 w 618135"/>
              <a:gd name="connsiteY5" fmla="*/ 40234 h 1159459"/>
              <a:gd name="connsiteX6" fmla="*/ 215799 w 618135"/>
              <a:gd name="connsiteY6" fmla="*/ 0 h 115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8135" h="1159459">
                <a:moveTo>
                  <a:pt x="215799" y="0"/>
                </a:moveTo>
                <a:lnTo>
                  <a:pt x="0" y="1038758"/>
                </a:lnTo>
                <a:lnTo>
                  <a:pt x="534010" y="1159459"/>
                </a:lnTo>
                <a:lnTo>
                  <a:pt x="618135" y="757123"/>
                </a:lnTo>
                <a:lnTo>
                  <a:pt x="292608" y="683971"/>
                </a:lnTo>
                <a:lnTo>
                  <a:pt x="435255" y="40234"/>
                </a:lnTo>
                <a:lnTo>
                  <a:pt x="215799" y="0"/>
                </a:lnTo>
                <a:close/>
              </a:path>
            </a:pathLst>
          </a:custGeom>
          <a:noFill/>
          <a:ln w="5715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n>
                <a:solidFill>
                  <a:schemeClr val="accent5"/>
                </a:solidFill>
              </a:ln>
              <a:solidFill>
                <a:schemeClr val="accent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" t="2143" r="9211" b="2302"/>
          <a:stretch/>
        </p:blipFill>
        <p:spPr>
          <a:xfrm>
            <a:off x="13792199" y="152399"/>
            <a:ext cx="4343401" cy="655320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8" name="Group 27"/>
          <p:cNvGrpSpPr/>
          <p:nvPr/>
        </p:nvGrpSpPr>
        <p:grpSpPr>
          <a:xfrm rot="-720000">
            <a:off x="16119470" y="3213279"/>
            <a:ext cx="486351" cy="536930"/>
            <a:chOff x="9971989" y="2476500"/>
            <a:chExt cx="486351" cy="536930"/>
          </a:xfrm>
        </p:grpSpPr>
        <p:sp>
          <p:nvSpPr>
            <p:cNvPr id="29" name="Freeform 28"/>
            <p:cNvSpPr/>
            <p:nvPr/>
          </p:nvSpPr>
          <p:spPr>
            <a:xfrm rot="19325278">
              <a:off x="9971989" y="2488788"/>
              <a:ext cx="193442" cy="415279"/>
            </a:xfrm>
            <a:custGeom>
              <a:avLst/>
              <a:gdLst>
                <a:gd name="connsiteX0" fmla="*/ 514350 w 519113"/>
                <a:gd name="connsiteY0" fmla="*/ 0 h 1114425"/>
                <a:gd name="connsiteX1" fmla="*/ 0 w 519113"/>
                <a:gd name="connsiteY1" fmla="*/ 1114425 h 1114425"/>
                <a:gd name="connsiteX2" fmla="*/ 519113 w 519113"/>
                <a:gd name="connsiteY2" fmla="*/ 559594 h 1114425"/>
                <a:gd name="connsiteX3" fmla="*/ 514350 w 519113"/>
                <a:gd name="connsiteY3" fmla="*/ 0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113" h="1114425">
                  <a:moveTo>
                    <a:pt x="514350" y="0"/>
                  </a:moveTo>
                  <a:lnTo>
                    <a:pt x="0" y="1114425"/>
                  </a:lnTo>
                  <a:lnTo>
                    <a:pt x="519113" y="559594"/>
                  </a:lnTo>
                  <a:cubicBezTo>
                    <a:pt x="517525" y="373063"/>
                    <a:pt x="515938" y="186531"/>
                    <a:pt x="514350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10015538" y="2476500"/>
              <a:ext cx="400050" cy="214313"/>
            </a:xfrm>
            <a:custGeom>
              <a:avLst/>
              <a:gdLst>
                <a:gd name="connsiteX0" fmla="*/ 0 w 400050"/>
                <a:gd name="connsiteY0" fmla="*/ 0 h 214313"/>
                <a:gd name="connsiteX1" fmla="*/ 128587 w 400050"/>
                <a:gd name="connsiteY1" fmla="*/ 164306 h 214313"/>
                <a:gd name="connsiteX2" fmla="*/ 400050 w 400050"/>
                <a:gd name="connsiteY2" fmla="*/ 214313 h 214313"/>
                <a:gd name="connsiteX3" fmla="*/ 0 w 400050"/>
                <a:gd name="connsiteY3" fmla="*/ 0 h 21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214313">
                  <a:moveTo>
                    <a:pt x="0" y="0"/>
                  </a:moveTo>
                  <a:lnTo>
                    <a:pt x="128587" y="164306"/>
                  </a:lnTo>
                  <a:lnTo>
                    <a:pt x="400050" y="214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 rot="19320000">
              <a:off x="10153540" y="2705653"/>
              <a:ext cx="304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N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6" name="Straight Connector 5"/>
          <p:cNvCxnSpPr>
            <a:stCxn id="27" idx="0"/>
          </p:cNvCxnSpPr>
          <p:nvPr/>
        </p:nvCxnSpPr>
        <p:spPr>
          <a:xfrm flipV="1">
            <a:off x="10115885" y="152399"/>
            <a:ext cx="3676314" cy="2226339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7" idx="1"/>
          </p:cNvCxnSpPr>
          <p:nvPr/>
        </p:nvCxnSpPr>
        <p:spPr>
          <a:xfrm>
            <a:off x="9967152" y="3031098"/>
            <a:ext cx="3825047" cy="3663042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5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Main Lobby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Open Office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	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Introduction/Location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</a:t>
            </a:r>
            <a:r>
              <a:rPr lang="en-US" dirty="0">
                <a:solidFill>
                  <a:schemeClr val="bg1"/>
                </a:solidFill>
              </a:rPr>
              <a:t>Design Criteria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Final Design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Design Analysis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Ceremonial Courtroom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203240"/>
              </p:ext>
            </p:extLst>
          </p:nvPr>
        </p:nvGraphicFramePr>
        <p:xfrm>
          <a:off x="10858500" y="1600200"/>
          <a:ext cx="5715000" cy="63093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63261"/>
                <a:gridCol w="1018139"/>
                <a:gridCol w="990600"/>
                <a:gridCol w="11430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(lux)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Elevation Eh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Avg:Min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Office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’-6”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1.5:1*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028308"/>
              </p:ext>
            </p:extLst>
          </p:nvPr>
        </p:nvGraphicFramePr>
        <p:xfrm>
          <a:off x="9539288" y="2918198"/>
          <a:ext cx="8353424" cy="84124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71512"/>
                <a:gridCol w="762000"/>
                <a:gridCol w="914400"/>
                <a:gridCol w="1524000"/>
                <a:gridCol w="914400"/>
                <a:gridCol w="1752600"/>
                <a:gridCol w="914400"/>
                <a:gridCol w="900112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LPD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(W/SF)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Local Control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Manual 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Restricted to Partial Automatic 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Bilevel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Lighting Control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Automatic Daylight Responsive Controls for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Sidelighting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Automatic Full OFF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Scheduled Shutoff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0.98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18307049" y="685800"/>
            <a:ext cx="91249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Qualitative Criteria</a:t>
            </a:r>
          </a:p>
          <a:p>
            <a:pPr algn="ctr"/>
            <a:endParaRPr lang="en-US" sz="2400" u="sng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Openness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community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144000" y="685800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 </a:t>
            </a:r>
            <a:r>
              <a:rPr lang="en-US" sz="2400" u="sng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</a:p>
        </p:txBody>
      </p:sp>
      <p:sp>
        <p:nvSpPr>
          <p:cNvPr id="4" name="Rectangle 3"/>
          <p:cNvSpPr/>
          <p:nvPr/>
        </p:nvSpPr>
        <p:spPr>
          <a:xfrm>
            <a:off x="10820400" y="2209800"/>
            <a:ext cx="13510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*From Table 12.6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Main Lobby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Open Office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	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Introduction/Location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Design Criteria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</a:t>
            </a:r>
            <a:r>
              <a:rPr lang="en-US" dirty="0">
                <a:solidFill>
                  <a:schemeClr val="bg1"/>
                </a:solidFill>
              </a:rPr>
              <a:t>Final Design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Design Analysis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Ceremonial Courtroom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50416"/>
              </p:ext>
            </p:extLst>
          </p:nvPr>
        </p:nvGraphicFramePr>
        <p:xfrm>
          <a:off x="20045969" y="1091134"/>
          <a:ext cx="5577766" cy="2346960"/>
        </p:xfrm>
        <a:graphic>
          <a:graphicData uri="http://schemas.openxmlformats.org/drawingml/2006/table">
            <a:tbl>
              <a:tblPr/>
              <a:tblGrid>
                <a:gridCol w="365125"/>
                <a:gridCol w="2365587"/>
                <a:gridCol w="392342"/>
                <a:gridCol w="323103"/>
                <a:gridCol w="588511"/>
                <a:gridCol w="635956"/>
                <a:gridCol w="907142"/>
              </a:tblGrid>
              <a:tr h="2426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Type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CCT</a:t>
                      </a:r>
                      <a:b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(K)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CRI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Life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(Hours)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Input </a:t>
                      </a:r>
                      <a:b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(Watts)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Fixture Image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P1</a:t>
                      </a:r>
                      <a:endParaRPr lang="en-US" sz="1100" b="1" i="0" u="none" strike="noStrike" dirty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CYLINDRICAL LED DIRECT/INDIRECT PENDANT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80+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50,000</a:t>
                      </a:r>
                      <a:b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P1E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EMERGENCY CYLINDRICAL LED DIRECT/INDIRECT PENDANT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80+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50,000</a:t>
                      </a:r>
                      <a:b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P2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CYLINDRICAL LED WALL WASHER PENDANT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80+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50,000</a:t>
                      </a:r>
                      <a:b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accent3"/>
                          </a:solidFill>
                          <a:effectLst/>
                          <a:latin typeface="Arial" panose="020B0604020202020204" pitchFamily="34" charset="0"/>
                        </a:rPr>
                        <a:t>P3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CYLINDRICAL LED DIRECT/INDIRECT PENDANT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80+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50,000</a:t>
                      </a:r>
                      <a:b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4883454" y="1453701"/>
            <a:ext cx="690763" cy="1982452"/>
            <a:chOff x="24812623" y="3091551"/>
            <a:chExt cx="690763" cy="1982452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12624" y="4108385"/>
              <a:ext cx="683543" cy="457200"/>
            </a:xfrm>
            <a:prstGeom prst="rect">
              <a:avLst/>
            </a:prstGeom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12625" y="3091551"/>
              <a:ext cx="683543" cy="457200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12625" y="3599968"/>
              <a:ext cx="690761" cy="457200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12623" y="4616803"/>
              <a:ext cx="683544" cy="457200"/>
            </a:xfrm>
            <a:prstGeom prst="rect">
              <a:avLst/>
            </a:prstGeom>
          </p:spPr>
        </p:pic>
      </p:grpSp>
      <p:sp>
        <p:nvSpPr>
          <p:cNvPr id="117" name="Rectangle 116"/>
          <p:cNvSpPr/>
          <p:nvPr/>
        </p:nvSpPr>
        <p:spPr>
          <a:xfrm>
            <a:off x="18288000" y="3770769"/>
            <a:ext cx="91249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Luminaire Type P2 is suspended 8’-0” AFF </a:t>
            </a:r>
          </a:p>
          <a:p>
            <a:pPr algn="ctr"/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others are suspended 7’-0” AFF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8"/>
          <a:stretch/>
        </p:blipFill>
        <p:spPr>
          <a:xfrm>
            <a:off x="11347943" y="9094"/>
            <a:ext cx="4736113" cy="6858000"/>
          </a:xfrm>
          <a:prstGeom prst="rect">
            <a:avLst/>
          </a:prstGeom>
        </p:spPr>
      </p:pic>
      <p:sp>
        <p:nvSpPr>
          <p:cNvPr id="119" name="Rectangle 118"/>
          <p:cNvSpPr/>
          <p:nvPr/>
        </p:nvSpPr>
        <p:spPr>
          <a:xfrm>
            <a:off x="12706087" y="3065471"/>
            <a:ext cx="18288" cy="3048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12705507" y="3352800"/>
            <a:ext cx="18288" cy="3048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12707077" y="1904789"/>
            <a:ext cx="18288" cy="3048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12707112" y="2209800"/>
            <a:ext cx="18288" cy="3048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2705507" y="736719"/>
            <a:ext cx="18288" cy="304800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2705507" y="1010382"/>
            <a:ext cx="18288" cy="3048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12705507" y="4233541"/>
            <a:ext cx="18288" cy="3048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12708283" y="4495800"/>
            <a:ext cx="18288" cy="3048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12710369" y="5249211"/>
            <a:ext cx="18288" cy="3048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12711046" y="5562600"/>
            <a:ext cx="18288" cy="3048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3441543" y="5249211"/>
            <a:ext cx="18288" cy="3048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3442331" y="5562600"/>
            <a:ext cx="18288" cy="3048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4170424" y="5249211"/>
            <a:ext cx="18288" cy="3048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14170424" y="5561155"/>
            <a:ext cx="18288" cy="3048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13444319" y="4233541"/>
            <a:ext cx="18288" cy="3048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13444319" y="4498957"/>
            <a:ext cx="18288" cy="304800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14908590" y="4233541"/>
            <a:ext cx="18288" cy="3048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14908590" y="4495800"/>
            <a:ext cx="18288" cy="3048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14170424" y="4233541"/>
            <a:ext cx="18288" cy="3048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14170424" y="4495800"/>
            <a:ext cx="18288" cy="3048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14940340" y="5249905"/>
            <a:ext cx="18288" cy="3048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14940340" y="5561155"/>
            <a:ext cx="18288" cy="304800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15544800" y="5521324"/>
            <a:ext cx="18288" cy="30480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13258800" y="736719"/>
            <a:ext cx="18288" cy="30480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13258800" y="1050123"/>
            <a:ext cx="18288" cy="30480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13258800" y="1363527"/>
            <a:ext cx="18288" cy="30480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13258800" y="1676931"/>
            <a:ext cx="18288" cy="30480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13258800" y="1990335"/>
            <a:ext cx="18288" cy="30480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13258800" y="2303739"/>
            <a:ext cx="18288" cy="30480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13258800" y="2617143"/>
            <a:ext cx="18288" cy="30480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13258800" y="2930547"/>
            <a:ext cx="18288" cy="30480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13258800" y="3243951"/>
            <a:ext cx="18288" cy="30480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13258800" y="3557354"/>
            <a:ext cx="18288" cy="30480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13263870" y="685800"/>
            <a:ext cx="3577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100" b="1" dirty="0">
                <a:solidFill>
                  <a:schemeClr val="accent4"/>
                </a:solidFill>
                <a:latin typeface="Arial" panose="020B0604020202020204" pitchFamily="34" charset="0"/>
              </a:rPr>
              <a:t>P2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13263870" y="1006831"/>
            <a:ext cx="3577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100" b="1" dirty="0">
                <a:solidFill>
                  <a:schemeClr val="accent4"/>
                </a:solidFill>
                <a:latin typeface="Arial" panose="020B0604020202020204" pitchFamily="34" charset="0"/>
              </a:rPr>
              <a:t>P2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13263870" y="1327862"/>
            <a:ext cx="3577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100" b="1" dirty="0">
                <a:solidFill>
                  <a:schemeClr val="accent4"/>
                </a:solidFill>
                <a:latin typeface="Arial" panose="020B0604020202020204" pitchFamily="34" charset="0"/>
              </a:rPr>
              <a:t>P2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13263870" y="1648893"/>
            <a:ext cx="3577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100" b="1" dirty="0">
                <a:solidFill>
                  <a:schemeClr val="accent4"/>
                </a:solidFill>
                <a:latin typeface="Arial" panose="020B0604020202020204" pitchFamily="34" charset="0"/>
              </a:rPr>
              <a:t>P2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13263870" y="1969924"/>
            <a:ext cx="3577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100" b="1" dirty="0">
                <a:solidFill>
                  <a:schemeClr val="accent4"/>
                </a:solidFill>
                <a:latin typeface="Arial" panose="020B0604020202020204" pitchFamily="34" charset="0"/>
              </a:rPr>
              <a:t>P2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13263870" y="2290955"/>
            <a:ext cx="3577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100" b="1" dirty="0">
                <a:solidFill>
                  <a:schemeClr val="accent4"/>
                </a:solidFill>
                <a:latin typeface="Arial" panose="020B0604020202020204" pitchFamily="34" charset="0"/>
              </a:rPr>
              <a:t>P2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13263870" y="3575078"/>
            <a:ext cx="3577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100" b="1" dirty="0">
                <a:solidFill>
                  <a:schemeClr val="accent4"/>
                </a:solidFill>
                <a:latin typeface="Arial" panose="020B0604020202020204" pitchFamily="34" charset="0"/>
              </a:rPr>
              <a:t>P2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13263870" y="2611986"/>
            <a:ext cx="3577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100" b="1" dirty="0">
                <a:solidFill>
                  <a:schemeClr val="accent4"/>
                </a:solidFill>
                <a:latin typeface="Arial" panose="020B0604020202020204" pitchFamily="34" charset="0"/>
              </a:rPr>
              <a:t>P2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13263870" y="2933017"/>
            <a:ext cx="3577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100" b="1" dirty="0">
                <a:solidFill>
                  <a:schemeClr val="accent4"/>
                </a:solidFill>
                <a:latin typeface="Arial" panose="020B0604020202020204" pitchFamily="34" charset="0"/>
              </a:rPr>
              <a:t>P2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13263870" y="3254048"/>
            <a:ext cx="3577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100" b="1" dirty="0">
                <a:solidFill>
                  <a:schemeClr val="accent4"/>
                </a:solidFill>
                <a:latin typeface="Arial" panose="020B0604020202020204" pitchFamily="34" charset="0"/>
              </a:rPr>
              <a:t>P2</a:t>
            </a:r>
          </a:p>
        </p:txBody>
      </p:sp>
      <p:sp>
        <p:nvSpPr>
          <p:cNvPr id="162" name="Rectangle 161"/>
          <p:cNvSpPr/>
          <p:nvPr/>
        </p:nvSpPr>
        <p:spPr>
          <a:xfrm>
            <a:off x="14933228" y="4227091"/>
            <a:ext cx="3577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</a:rPr>
              <a:t>P1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14932732" y="4572000"/>
            <a:ext cx="3577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</a:rPr>
              <a:t>P1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14188712" y="4227091"/>
            <a:ext cx="3577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</a:rPr>
              <a:t>P1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14188216" y="4572000"/>
            <a:ext cx="3577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</a:rPr>
              <a:t>P1</a:t>
            </a:r>
          </a:p>
        </p:txBody>
      </p:sp>
      <p:grpSp>
        <p:nvGrpSpPr>
          <p:cNvPr id="172" name="Group 171"/>
          <p:cNvGrpSpPr/>
          <p:nvPr/>
        </p:nvGrpSpPr>
        <p:grpSpPr>
          <a:xfrm>
            <a:off x="12733158" y="5247743"/>
            <a:ext cx="358286" cy="606519"/>
            <a:chOff x="12733158" y="5247743"/>
            <a:chExt cx="358286" cy="606519"/>
          </a:xfrm>
        </p:grpSpPr>
        <p:sp>
          <p:nvSpPr>
            <p:cNvPr id="166" name="Rectangle 165"/>
            <p:cNvSpPr/>
            <p:nvPr/>
          </p:nvSpPr>
          <p:spPr>
            <a:xfrm>
              <a:off x="12733654" y="5247743"/>
              <a:ext cx="35779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sz="1100" b="1" dirty="0">
                  <a:solidFill>
                    <a:schemeClr val="accent6"/>
                  </a:solidFill>
                  <a:latin typeface="Arial" panose="020B0604020202020204" pitchFamily="34" charset="0"/>
                </a:rPr>
                <a:t>P1</a:t>
              </a: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12733158" y="5592652"/>
              <a:ext cx="35779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sz="1100" b="1" dirty="0">
                  <a:solidFill>
                    <a:schemeClr val="accent6"/>
                  </a:solidFill>
                  <a:latin typeface="Arial" panose="020B0604020202020204" pitchFamily="34" charset="0"/>
                </a:rPr>
                <a:t>P1</a:t>
              </a:r>
            </a:p>
          </p:txBody>
        </p:sp>
      </p:grpSp>
      <p:sp>
        <p:nvSpPr>
          <p:cNvPr id="168" name="Rectangle 167"/>
          <p:cNvSpPr/>
          <p:nvPr/>
        </p:nvSpPr>
        <p:spPr>
          <a:xfrm>
            <a:off x="13465591" y="5247743"/>
            <a:ext cx="3577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</a:rPr>
              <a:t>P1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13465095" y="5592652"/>
            <a:ext cx="3577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</a:rPr>
              <a:t>P1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14188712" y="5253831"/>
            <a:ext cx="3577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</a:rPr>
              <a:t>P1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14188216" y="5598740"/>
            <a:ext cx="3577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100" b="1" dirty="0">
                <a:solidFill>
                  <a:schemeClr val="accent6"/>
                </a:solidFill>
                <a:latin typeface="Arial" panose="020B0604020202020204" pitchFamily="34" charset="0"/>
              </a:rPr>
              <a:t>P1</a:t>
            </a:r>
          </a:p>
        </p:txBody>
      </p:sp>
      <p:grpSp>
        <p:nvGrpSpPr>
          <p:cNvPr id="173" name="Group 172"/>
          <p:cNvGrpSpPr/>
          <p:nvPr/>
        </p:nvGrpSpPr>
        <p:grpSpPr>
          <a:xfrm>
            <a:off x="12691673" y="721479"/>
            <a:ext cx="452368" cy="606519"/>
            <a:chOff x="12686365" y="5247743"/>
            <a:chExt cx="452368" cy="606519"/>
          </a:xfrm>
        </p:grpSpPr>
        <p:sp>
          <p:nvSpPr>
            <p:cNvPr id="174" name="Rectangle 173"/>
            <p:cNvSpPr/>
            <p:nvPr/>
          </p:nvSpPr>
          <p:spPr>
            <a:xfrm>
              <a:off x="12686365" y="5247743"/>
              <a:ext cx="45236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sz="1100" b="1" dirty="0" smtClean="0">
                  <a:solidFill>
                    <a:schemeClr val="accent5"/>
                  </a:solidFill>
                  <a:latin typeface="Arial" panose="020B0604020202020204" pitchFamily="34" charset="0"/>
                </a:rPr>
                <a:t>P1E</a:t>
              </a:r>
              <a:endParaRPr lang="en-US" sz="1100" b="1" dirty="0">
                <a:solidFill>
                  <a:schemeClr val="accent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12733158" y="5592652"/>
              <a:ext cx="35779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sz="1100" b="1" dirty="0">
                  <a:solidFill>
                    <a:schemeClr val="accent6"/>
                  </a:solidFill>
                  <a:latin typeface="Arial" panose="020B0604020202020204" pitchFamily="34" charset="0"/>
                </a:rPr>
                <a:t>P1</a:t>
              </a:r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12730435" y="1902246"/>
            <a:ext cx="358286" cy="606519"/>
            <a:chOff x="12733158" y="5247743"/>
            <a:chExt cx="358286" cy="606519"/>
          </a:xfrm>
        </p:grpSpPr>
        <p:sp>
          <p:nvSpPr>
            <p:cNvPr id="177" name="Rectangle 176"/>
            <p:cNvSpPr/>
            <p:nvPr/>
          </p:nvSpPr>
          <p:spPr>
            <a:xfrm>
              <a:off x="12733654" y="5247743"/>
              <a:ext cx="35779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sz="1100" b="1" dirty="0">
                  <a:solidFill>
                    <a:schemeClr val="accent6"/>
                  </a:solidFill>
                  <a:latin typeface="Arial" panose="020B0604020202020204" pitchFamily="34" charset="0"/>
                </a:rPr>
                <a:t>P1</a:t>
              </a: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12733158" y="5592652"/>
              <a:ext cx="35779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sz="1100" b="1" dirty="0">
                  <a:solidFill>
                    <a:schemeClr val="accent6"/>
                  </a:solidFill>
                  <a:latin typeface="Arial" panose="020B0604020202020204" pitchFamily="34" charset="0"/>
                </a:rPr>
                <a:t>P1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12733158" y="3054610"/>
            <a:ext cx="358286" cy="606519"/>
            <a:chOff x="12733158" y="5247743"/>
            <a:chExt cx="358286" cy="606519"/>
          </a:xfrm>
        </p:grpSpPr>
        <p:sp>
          <p:nvSpPr>
            <p:cNvPr id="180" name="Rectangle 179"/>
            <p:cNvSpPr/>
            <p:nvPr/>
          </p:nvSpPr>
          <p:spPr>
            <a:xfrm>
              <a:off x="12733654" y="5247743"/>
              <a:ext cx="35779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sz="1100" b="1" dirty="0">
                  <a:solidFill>
                    <a:schemeClr val="accent6"/>
                  </a:solidFill>
                  <a:latin typeface="Arial" panose="020B0604020202020204" pitchFamily="34" charset="0"/>
                </a:rPr>
                <a:t>P1</a:t>
              </a: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12733158" y="5592652"/>
              <a:ext cx="35779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sz="1100" b="1" dirty="0">
                  <a:solidFill>
                    <a:schemeClr val="accent6"/>
                  </a:solidFill>
                  <a:latin typeface="Arial" panose="020B0604020202020204" pitchFamily="34" charset="0"/>
                </a:rPr>
                <a:t>P1</a:t>
              </a:r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12738714" y="4227091"/>
            <a:ext cx="358286" cy="606519"/>
            <a:chOff x="12733158" y="5247743"/>
            <a:chExt cx="358286" cy="606519"/>
          </a:xfrm>
        </p:grpSpPr>
        <p:sp>
          <p:nvSpPr>
            <p:cNvPr id="183" name="Rectangle 182"/>
            <p:cNvSpPr/>
            <p:nvPr/>
          </p:nvSpPr>
          <p:spPr>
            <a:xfrm>
              <a:off x="12733654" y="5247743"/>
              <a:ext cx="35779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sz="1100" b="1" dirty="0">
                  <a:solidFill>
                    <a:schemeClr val="accent6"/>
                  </a:solidFill>
                  <a:latin typeface="Arial" panose="020B0604020202020204" pitchFamily="34" charset="0"/>
                </a:rPr>
                <a:t>P1</a:t>
              </a: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2733158" y="5592652"/>
              <a:ext cx="35779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sz="1100" b="1" dirty="0">
                  <a:solidFill>
                    <a:schemeClr val="accent6"/>
                  </a:solidFill>
                  <a:latin typeface="Arial" panose="020B0604020202020204" pitchFamily="34" charset="0"/>
                </a:rPr>
                <a:t>P1</a:t>
              </a: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13425185" y="4212299"/>
            <a:ext cx="452368" cy="606519"/>
            <a:chOff x="12685869" y="5247743"/>
            <a:chExt cx="452368" cy="606519"/>
          </a:xfrm>
        </p:grpSpPr>
        <p:sp>
          <p:nvSpPr>
            <p:cNvPr id="186" name="Rectangle 185"/>
            <p:cNvSpPr/>
            <p:nvPr/>
          </p:nvSpPr>
          <p:spPr>
            <a:xfrm>
              <a:off x="12733654" y="5247743"/>
              <a:ext cx="35779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sz="1100" b="1" dirty="0">
                  <a:solidFill>
                    <a:schemeClr val="accent6"/>
                  </a:solidFill>
                  <a:latin typeface="Arial" panose="020B0604020202020204" pitchFamily="34" charset="0"/>
                </a:rPr>
                <a:t>P1</a:t>
              </a: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2685869" y="5592652"/>
              <a:ext cx="45236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sz="1100" b="1" dirty="0" smtClean="0">
                  <a:solidFill>
                    <a:schemeClr val="accent5"/>
                  </a:solidFill>
                  <a:latin typeface="Arial" panose="020B0604020202020204" pitchFamily="34" charset="0"/>
                </a:rPr>
                <a:t>P1E</a:t>
              </a:r>
              <a:endParaRPr lang="en-US" sz="1100" b="1" dirty="0">
                <a:solidFill>
                  <a:schemeClr val="accent5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14909952" y="5247743"/>
            <a:ext cx="452368" cy="606519"/>
            <a:chOff x="12685869" y="5247743"/>
            <a:chExt cx="452368" cy="606519"/>
          </a:xfrm>
        </p:grpSpPr>
        <p:sp>
          <p:nvSpPr>
            <p:cNvPr id="192" name="Rectangle 191"/>
            <p:cNvSpPr/>
            <p:nvPr/>
          </p:nvSpPr>
          <p:spPr>
            <a:xfrm>
              <a:off x="12733654" y="5247743"/>
              <a:ext cx="35779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sz="1100" b="1" dirty="0">
                  <a:solidFill>
                    <a:schemeClr val="accent6"/>
                  </a:solidFill>
                  <a:latin typeface="Arial" panose="020B0604020202020204" pitchFamily="34" charset="0"/>
                </a:rPr>
                <a:t>P1</a:t>
              </a: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12685869" y="5592652"/>
              <a:ext cx="45236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sz="1100" b="1" dirty="0" smtClean="0">
                  <a:solidFill>
                    <a:schemeClr val="accent5"/>
                  </a:solidFill>
                  <a:latin typeface="Arial" panose="020B0604020202020204" pitchFamily="34" charset="0"/>
                </a:rPr>
                <a:t>P1E</a:t>
              </a:r>
              <a:endParaRPr lang="en-US" sz="1100" b="1" dirty="0">
                <a:solidFill>
                  <a:schemeClr val="accent5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94" name="Rectangle 193"/>
          <p:cNvSpPr/>
          <p:nvPr/>
        </p:nvSpPr>
        <p:spPr>
          <a:xfrm>
            <a:off x="15563088" y="5509353"/>
            <a:ext cx="3577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100" b="1" dirty="0" smtClean="0">
                <a:solidFill>
                  <a:schemeClr val="accent3"/>
                </a:solidFill>
                <a:latin typeface="Arial" panose="020B0604020202020204" pitchFamily="34" charset="0"/>
              </a:rPr>
              <a:t>P3</a:t>
            </a:r>
            <a:endParaRPr lang="en-US" sz="1100" b="1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8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Main Lobby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Open Office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	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Introduction/Location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Design Criteria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Final Design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</a:t>
            </a:r>
            <a:r>
              <a:rPr lang="en-US" dirty="0">
                <a:solidFill>
                  <a:schemeClr val="bg1"/>
                </a:solidFill>
              </a:rPr>
              <a:t>Design Analysis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Ceremonial Courtroom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749462"/>
              </p:ext>
            </p:extLst>
          </p:nvPr>
        </p:nvGraphicFramePr>
        <p:xfrm>
          <a:off x="20150570" y="1855073"/>
          <a:ext cx="5442323" cy="767715"/>
        </p:xfrm>
        <a:graphic>
          <a:graphicData uri="http://schemas.openxmlformats.org/drawingml/2006/table">
            <a:tbl>
              <a:tblPr/>
              <a:tblGrid>
                <a:gridCol w="1261829"/>
                <a:gridCol w="1261829"/>
                <a:gridCol w="592511"/>
                <a:gridCol w="1163077"/>
                <a:gridCol w="1163077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Location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Eh</a:t>
                      </a:r>
                      <a:b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(lux)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Height Eh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Avg:Min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Open Office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Target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300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2‘-6"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1.5:1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Design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329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2'-6"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2.0:1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21483663" y="685800"/>
            <a:ext cx="2752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 Vs. Design</a:t>
            </a:r>
            <a:endParaRPr lang="en-US" sz="24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852808"/>
              </p:ext>
            </p:extLst>
          </p:nvPr>
        </p:nvGraphicFramePr>
        <p:xfrm>
          <a:off x="21598171" y="3962400"/>
          <a:ext cx="2523657" cy="1156335"/>
        </p:xfrm>
        <a:graphic>
          <a:graphicData uri="http://schemas.openxmlformats.org/drawingml/2006/table">
            <a:tbl>
              <a:tblPr/>
              <a:tblGrid>
                <a:gridCol w="841219"/>
                <a:gridCol w="841219"/>
                <a:gridCol w="841219"/>
              </a:tblGrid>
              <a:tr h="375285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W/SF</a:t>
                      </a: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Percent Reduction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ASHRAE Maximum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0.98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28%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Design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0.71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9" name="Rectangle 38"/>
          <p:cNvSpPr/>
          <p:nvPr/>
        </p:nvSpPr>
        <p:spPr>
          <a:xfrm>
            <a:off x="22130183" y="1454963"/>
            <a:ext cx="1483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Illuminance</a:t>
            </a:r>
            <a:endParaRPr lang="en-US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403787" y="3428426"/>
            <a:ext cx="912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endParaRPr lang="en-US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7566" y="825782"/>
            <a:ext cx="4096867" cy="520643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3397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0628"/>
          <a:stretch/>
        </p:blipFill>
        <p:spPr>
          <a:xfrm>
            <a:off x="22679603" y="4660562"/>
            <a:ext cx="1110387" cy="19189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0628"/>
          <a:stretch/>
        </p:blipFill>
        <p:spPr>
          <a:xfrm>
            <a:off x="13539677" y="4775152"/>
            <a:ext cx="1110387" cy="19189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" y="0"/>
            <a:ext cx="8915400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Main Lobby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Open Office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	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Introduction/Location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Design Criteria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Final Design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</a:t>
            </a:r>
            <a:r>
              <a:rPr lang="en-US" dirty="0">
                <a:solidFill>
                  <a:schemeClr val="bg1"/>
                </a:solidFill>
              </a:rPr>
              <a:t>Design Analysis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Ceremonial Courtroom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9603" y="5670611"/>
            <a:ext cx="228600" cy="28919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 rot="388665">
            <a:off x="13649529" y="5875062"/>
            <a:ext cx="193224" cy="457200"/>
            <a:chOff x="0" y="0"/>
            <a:chExt cx="193224" cy="457202"/>
          </a:xfrm>
        </p:grpSpPr>
        <p:cxnSp>
          <p:nvCxnSpPr>
            <p:cNvPr id="41" name="Straight Connector 40"/>
            <p:cNvCxnSpPr/>
            <p:nvPr/>
          </p:nvCxnSpPr>
          <p:spPr>
            <a:xfrm rot="1500000" flipH="1" flipV="1">
              <a:off x="193223" y="2"/>
              <a:ext cx="1" cy="457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20100000" flipH="1" flipV="1">
              <a:off x="0" y="0"/>
              <a:ext cx="1" cy="457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 rot="8280000">
            <a:off x="22956548" y="5763448"/>
            <a:ext cx="193224" cy="457200"/>
            <a:chOff x="0" y="0"/>
            <a:chExt cx="193224" cy="457202"/>
          </a:xfrm>
        </p:grpSpPr>
        <p:cxnSp>
          <p:nvCxnSpPr>
            <p:cNvPr id="44" name="Straight Connector 43"/>
            <p:cNvCxnSpPr/>
            <p:nvPr/>
          </p:nvCxnSpPr>
          <p:spPr>
            <a:xfrm rot="1500000" flipH="1" flipV="1">
              <a:off x="193223" y="2"/>
              <a:ext cx="1" cy="457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20100000" flipH="1" flipV="1">
              <a:off x="0" y="0"/>
              <a:ext cx="1" cy="457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357" y="6341794"/>
            <a:ext cx="228600" cy="289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182" y="124608"/>
            <a:ext cx="5451635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183" y="124608"/>
            <a:ext cx="5451634" cy="45720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15011400" y="457200"/>
            <a:ext cx="0" cy="4572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14478000" y="609600"/>
            <a:ext cx="0" cy="4572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11963400" y="419100"/>
            <a:ext cx="0" cy="190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6002000" y="514350"/>
            <a:ext cx="0" cy="190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16306800" y="838200"/>
            <a:ext cx="0" cy="2667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13624357" y="866775"/>
            <a:ext cx="0" cy="952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13182600" y="1104900"/>
            <a:ext cx="0" cy="952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13335000" y="1019175"/>
            <a:ext cx="0" cy="952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13487400" y="952500"/>
            <a:ext cx="0" cy="952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21596199" y="340846"/>
            <a:ext cx="0" cy="4254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 flipV="1">
            <a:off x="22631401" y="493246"/>
            <a:ext cx="6350" cy="317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23729799" y="632946"/>
            <a:ext cx="6350" cy="2159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22944678" y="474196"/>
            <a:ext cx="4376" cy="3302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20605599" y="632946"/>
            <a:ext cx="0" cy="2857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23958399" y="721846"/>
            <a:ext cx="0" cy="2762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24263199" y="677396"/>
            <a:ext cx="0" cy="3302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24993600" y="584200"/>
            <a:ext cx="0" cy="3302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25527000" y="584200"/>
            <a:ext cx="0" cy="3302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20193000" y="677396"/>
            <a:ext cx="0" cy="2857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21488400" y="866775"/>
            <a:ext cx="0" cy="778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22250400" y="874693"/>
            <a:ext cx="0" cy="778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21640800" y="874693"/>
            <a:ext cx="0" cy="778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24900423" y="898007"/>
            <a:ext cx="48171" cy="93150"/>
          </a:xfrm>
          <a:prstGeom prst="ellipse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2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95000"/>
                  </a:prst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	Main Lobby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	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Open Office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95000"/>
                  </a:prstClr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Ceremonial Courtroom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/>
                </a:solidFill>
              </a:rPr>
              <a:t>		Introduction/Location</a:t>
            </a:r>
            <a:endParaRPr lang="en-US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		Design Criteria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		Final Design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		Design Analysis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Electrical 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Conclusion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288000" y="659373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Ceremonial Courtroom 4100</a:t>
            </a:r>
          </a:p>
          <a:p>
            <a:pPr algn="ctr"/>
            <a:endParaRPr lang="en-US" sz="2400" u="sng" dirty="0" smtClean="0">
              <a:solidFill>
                <a:srgbClr val="4BA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 Area: ~2,900 SF</a:t>
            </a:r>
          </a:p>
          <a:p>
            <a:pPr algn="ctr"/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Ceiling Height: 10’-6”</a:t>
            </a:r>
          </a:p>
          <a:p>
            <a:pPr algn="ctr"/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Seating Capacity: </a:t>
            </a:r>
            <a:r>
              <a:rPr lang="en-US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222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646" y="174646"/>
            <a:ext cx="4149754" cy="378775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Freeform 21"/>
          <p:cNvSpPr/>
          <p:nvPr/>
        </p:nvSpPr>
        <p:spPr>
          <a:xfrm>
            <a:off x="11248699" y="2740046"/>
            <a:ext cx="813733" cy="450105"/>
          </a:xfrm>
          <a:custGeom>
            <a:avLst/>
            <a:gdLst>
              <a:gd name="connsiteX0" fmla="*/ 70611 w 1225085"/>
              <a:gd name="connsiteY0" fmla="*/ 670795 h 677856"/>
              <a:gd name="connsiteX1" fmla="*/ 70611 w 1225085"/>
              <a:gd name="connsiteY1" fmla="*/ 469556 h 677856"/>
              <a:gd name="connsiteX2" fmla="*/ 0 w 1225085"/>
              <a:gd name="connsiteY2" fmla="*/ 476617 h 677856"/>
              <a:gd name="connsiteX3" fmla="*/ 0 w 1225085"/>
              <a:gd name="connsiteY3" fmla="*/ 98854 h 677856"/>
              <a:gd name="connsiteX4" fmla="*/ 63550 w 1225085"/>
              <a:gd name="connsiteY4" fmla="*/ 98854 h 677856"/>
              <a:gd name="connsiteX5" fmla="*/ 60019 w 1225085"/>
              <a:gd name="connsiteY5" fmla="*/ 0 h 677856"/>
              <a:gd name="connsiteX6" fmla="*/ 1154475 w 1225085"/>
              <a:gd name="connsiteY6" fmla="*/ 0 h 677856"/>
              <a:gd name="connsiteX7" fmla="*/ 1154475 w 1225085"/>
              <a:gd name="connsiteY7" fmla="*/ 144750 h 677856"/>
              <a:gd name="connsiteX8" fmla="*/ 1225085 w 1225085"/>
              <a:gd name="connsiteY8" fmla="*/ 144750 h 677856"/>
              <a:gd name="connsiteX9" fmla="*/ 1225085 w 1225085"/>
              <a:gd name="connsiteY9" fmla="*/ 529575 h 677856"/>
              <a:gd name="connsiteX10" fmla="*/ 1140353 w 1225085"/>
              <a:gd name="connsiteY10" fmla="*/ 529575 h 677856"/>
              <a:gd name="connsiteX11" fmla="*/ 1140353 w 1225085"/>
              <a:gd name="connsiteY11" fmla="*/ 677856 h 677856"/>
              <a:gd name="connsiteX12" fmla="*/ 70611 w 1225085"/>
              <a:gd name="connsiteY12" fmla="*/ 670795 h 67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5085" h="677856">
                <a:moveTo>
                  <a:pt x="70611" y="670795"/>
                </a:moveTo>
                <a:lnTo>
                  <a:pt x="70611" y="469556"/>
                </a:lnTo>
                <a:lnTo>
                  <a:pt x="0" y="476617"/>
                </a:lnTo>
                <a:lnTo>
                  <a:pt x="0" y="98854"/>
                </a:lnTo>
                <a:lnTo>
                  <a:pt x="63550" y="98854"/>
                </a:lnTo>
                <a:lnTo>
                  <a:pt x="60019" y="0"/>
                </a:lnTo>
                <a:lnTo>
                  <a:pt x="1154475" y="0"/>
                </a:lnTo>
                <a:lnTo>
                  <a:pt x="1154475" y="144750"/>
                </a:lnTo>
                <a:lnTo>
                  <a:pt x="1225085" y="144750"/>
                </a:lnTo>
                <a:lnTo>
                  <a:pt x="1225085" y="529575"/>
                </a:lnTo>
                <a:lnTo>
                  <a:pt x="1140353" y="529575"/>
                </a:lnTo>
                <a:lnTo>
                  <a:pt x="1140353" y="677856"/>
                </a:lnTo>
                <a:lnTo>
                  <a:pt x="70611" y="670795"/>
                </a:lnTo>
                <a:close/>
              </a:path>
            </a:pathLst>
          </a:custGeom>
          <a:noFill/>
          <a:ln w="5715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9875580" y="3070489"/>
            <a:ext cx="486351" cy="536930"/>
            <a:chOff x="9971989" y="2476500"/>
            <a:chExt cx="486351" cy="536930"/>
          </a:xfrm>
        </p:grpSpPr>
        <p:sp>
          <p:nvSpPr>
            <p:cNvPr id="17" name="Freeform 16"/>
            <p:cNvSpPr/>
            <p:nvPr/>
          </p:nvSpPr>
          <p:spPr>
            <a:xfrm rot="19325278">
              <a:off x="9971989" y="2488788"/>
              <a:ext cx="193442" cy="415279"/>
            </a:xfrm>
            <a:custGeom>
              <a:avLst/>
              <a:gdLst>
                <a:gd name="connsiteX0" fmla="*/ 514350 w 519113"/>
                <a:gd name="connsiteY0" fmla="*/ 0 h 1114425"/>
                <a:gd name="connsiteX1" fmla="*/ 0 w 519113"/>
                <a:gd name="connsiteY1" fmla="*/ 1114425 h 1114425"/>
                <a:gd name="connsiteX2" fmla="*/ 519113 w 519113"/>
                <a:gd name="connsiteY2" fmla="*/ 559594 h 1114425"/>
                <a:gd name="connsiteX3" fmla="*/ 514350 w 519113"/>
                <a:gd name="connsiteY3" fmla="*/ 0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113" h="1114425">
                  <a:moveTo>
                    <a:pt x="514350" y="0"/>
                  </a:moveTo>
                  <a:lnTo>
                    <a:pt x="0" y="1114425"/>
                  </a:lnTo>
                  <a:lnTo>
                    <a:pt x="519113" y="559594"/>
                  </a:lnTo>
                  <a:cubicBezTo>
                    <a:pt x="517525" y="373063"/>
                    <a:pt x="515938" y="186531"/>
                    <a:pt x="514350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10015538" y="2476500"/>
              <a:ext cx="400050" cy="214313"/>
            </a:xfrm>
            <a:custGeom>
              <a:avLst/>
              <a:gdLst>
                <a:gd name="connsiteX0" fmla="*/ 0 w 400050"/>
                <a:gd name="connsiteY0" fmla="*/ 0 h 214313"/>
                <a:gd name="connsiteX1" fmla="*/ 128587 w 400050"/>
                <a:gd name="connsiteY1" fmla="*/ 164306 h 214313"/>
                <a:gd name="connsiteX2" fmla="*/ 400050 w 400050"/>
                <a:gd name="connsiteY2" fmla="*/ 214313 h 214313"/>
                <a:gd name="connsiteX3" fmla="*/ 0 w 400050"/>
                <a:gd name="connsiteY3" fmla="*/ 0 h 21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214313">
                  <a:moveTo>
                    <a:pt x="0" y="0"/>
                  </a:moveTo>
                  <a:lnTo>
                    <a:pt x="128587" y="164306"/>
                  </a:lnTo>
                  <a:lnTo>
                    <a:pt x="400050" y="214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9320000">
              <a:off x="10153540" y="2705653"/>
              <a:ext cx="304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N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6" t="20000" r="15657" b="20000"/>
          <a:stretch/>
        </p:blipFill>
        <p:spPr>
          <a:xfrm>
            <a:off x="12420600" y="2819400"/>
            <a:ext cx="5696153" cy="384490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2" name="Group 11"/>
          <p:cNvGrpSpPr/>
          <p:nvPr/>
        </p:nvGrpSpPr>
        <p:grpSpPr>
          <a:xfrm>
            <a:off x="12391449" y="6179960"/>
            <a:ext cx="486351" cy="536930"/>
            <a:chOff x="9971989" y="2476500"/>
            <a:chExt cx="486351" cy="536930"/>
          </a:xfrm>
        </p:grpSpPr>
        <p:sp>
          <p:nvSpPr>
            <p:cNvPr id="13" name="Freeform 12"/>
            <p:cNvSpPr/>
            <p:nvPr/>
          </p:nvSpPr>
          <p:spPr>
            <a:xfrm rot="19325278">
              <a:off x="9971989" y="2488788"/>
              <a:ext cx="193442" cy="415279"/>
            </a:xfrm>
            <a:custGeom>
              <a:avLst/>
              <a:gdLst>
                <a:gd name="connsiteX0" fmla="*/ 514350 w 519113"/>
                <a:gd name="connsiteY0" fmla="*/ 0 h 1114425"/>
                <a:gd name="connsiteX1" fmla="*/ 0 w 519113"/>
                <a:gd name="connsiteY1" fmla="*/ 1114425 h 1114425"/>
                <a:gd name="connsiteX2" fmla="*/ 519113 w 519113"/>
                <a:gd name="connsiteY2" fmla="*/ 559594 h 1114425"/>
                <a:gd name="connsiteX3" fmla="*/ 514350 w 519113"/>
                <a:gd name="connsiteY3" fmla="*/ 0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113" h="1114425">
                  <a:moveTo>
                    <a:pt x="514350" y="0"/>
                  </a:moveTo>
                  <a:lnTo>
                    <a:pt x="0" y="1114425"/>
                  </a:lnTo>
                  <a:lnTo>
                    <a:pt x="519113" y="559594"/>
                  </a:lnTo>
                  <a:cubicBezTo>
                    <a:pt x="517525" y="373063"/>
                    <a:pt x="515938" y="186531"/>
                    <a:pt x="514350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0015538" y="2476500"/>
              <a:ext cx="400050" cy="214313"/>
            </a:xfrm>
            <a:custGeom>
              <a:avLst/>
              <a:gdLst>
                <a:gd name="connsiteX0" fmla="*/ 0 w 400050"/>
                <a:gd name="connsiteY0" fmla="*/ 0 h 214313"/>
                <a:gd name="connsiteX1" fmla="*/ 128587 w 400050"/>
                <a:gd name="connsiteY1" fmla="*/ 164306 h 214313"/>
                <a:gd name="connsiteX2" fmla="*/ 400050 w 400050"/>
                <a:gd name="connsiteY2" fmla="*/ 214313 h 214313"/>
                <a:gd name="connsiteX3" fmla="*/ 0 w 400050"/>
                <a:gd name="connsiteY3" fmla="*/ 0 h 21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214313">
                  <a:moveTo>
                    <a:pt x="0" y="0"/>
                  </a:moveTo>
                  <a:lnTo>
                    <a:pt x="128587" y="164306"/>
                  </a:lnTo>
                  <a:lnTo>
                    <a:pt x="400050" y="214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9320000">
              <a:off x="10153540" y="2705653"/>
              <a:ext cx="304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N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42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Presentation Overview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Location/Site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Building Overview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16000" y="1530880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Depth</a:t>
            </a:r>
            <a:endParaRPr lang="en-US" sz="24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0" y="1530883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 Depth</a:t>
            </a:r>
            <a:endParaRPr lang="en-US" sz="24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49188" y="1530881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Acoustical Breadth/MAE Depth</a:t>
            </a:r>
            <a:endParaRPr lang="en-US" sz="24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7485" y="1530882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Breadth</a:t>
            </a:r>
            <a:endParaRPr lang="en-US" sz="24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0" y="1530879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  <a:endParaRPr lang="en-US" sz="24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4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95000"/>
                  </a:prst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	Main Lobby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	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Open Office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95000"/>
                  </a:prstClr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Ceremonial Courtroom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/>
                </a:solidFill>
              </a:rPr>
              <a:t>		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Introduction/Location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		</a:t>
            </a:r>
            <a:r>
              <a:rPr lang="en-US" dirty="0">
                <a:solidFill>
                  <a:schemeClr val="bg1"/>
                </a:solidFill>
              </a:rPr>
              <a:t>Design Criteria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		Final Design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		Design Analysis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Electrical 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Conclusion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16066"/>
              </p:ext>
            </p:extLst>
          </p:nvPr>
        </p:nvGraphicFramePr>
        <p:xfrm>
          <a:off x="10858500" y="1600200"/>
          <a:ext cx="5715000" cy="147218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63261"/>
                <a:gridCol w="1018139"/>
                <a:gridCol w="990600"/>
                <a:gridCol w="11430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(lux)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Elevation Eh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Avg:Min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Attorneys’ Tables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2’-6”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2:1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Bench and Clerks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2’-6”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2:1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Jury Box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2’-6”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2:1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Witness Stand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2’-6”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2:1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Public Seating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2’-6”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2:1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256520"/>
              </p:ext>
            </p:extLst>
          </p:nvPr>
        </p:nvGraphicFramePr>
        <p:xfrm>
          <a:off x="9539287" y="4953000"/>
          <a:ext cx="8353424" cy="84124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71512"/>
                <a:gridCol w="762000"/>
                <a:gridCol w="914400"/>
                <a:gridCol w="1524000"/>
                <a:gridCol w="914400"/>
                <a:gridCol w="1752600"/>
                <a:gridCol w="914400"/>
                <a:gridCol w="900112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LPD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(W/SF)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Local Control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Manual 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Restricted to Partial Automatic 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Bilevel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Lighting Control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Automatic Daylight Responsive Controls for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Sidelighting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Automatic Full OFF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Scheduled Shutoff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1.72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18307049" y="685800"/>
            <a:ext cx="91249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Qualitative Criteria</a:t>
            </a:r>
          </a:p>
          <a:p>
            <a:pPr algn="ctr"/>
            <a:endParaRPr lang="en-US" sz="2400" u="sng" dirty="0" smtClean="0">
              <a:solidFill>
                <a:srgbClr val="4BA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Dignified</a:t>
            </a:r>
          </a:p>
          <a:p>
            <a:pPr algn="ctr"/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144000" y="685800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 </a:t>
            </a:r>
            <a:r>
              <a:rPr lang="en-US" sz="2400" u="sng" dirty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886789"/>
              </p:ext>
            </p:extLst>
          </p:nvPr>
        </p:nvGraphicFramePr>
        <p:xfrm>
          <a:off x="10839450" y="3657600"/>
          <a:ext cx="5753100" cy="63093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13327"/>
                <a:gridCol w="998305"/>
                <a:gridCol w="1120734"/>
                <a:gridCol w="1120734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(lux)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Max:Avg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Notes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 Presentation Screen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2:1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 Value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871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3036" r="19088" b="20078"/>
          <a:stretch/>
        </p:blipFill>
        <p:spPr>
          <a:xfrm>
            <a:off x="10096500" y="1073631"/>
            <a:ext cx="7239000" cy="4876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" y="0"/>
            <a:ext cx="8915400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95000"/>
                  </a:prst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	Main Lobby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Open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Office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Ceremonial Courtroom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/>
                </a:solidFill>
              </a:rPr>
              <a:t>		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Introduction/Location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		Design Criteria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		</a:t>
            </a:r>
            <a:r>
              <a:rPr lang="en-US" dirty="0">
                <a:solidFill>
                  <a:schemeClr val="bg1"/>
                </a:solidFill>
              </a:rPr>
              <a:t>Final Design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		Design Analysis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Electrical 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Conclusion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415445"/>
              </p:ext>
            </p:extLst>
          </p:nvPr>
        </p:nvGraphicFramePr>
        <p:xfrm>
          <a:off x="20045969" y="1091134"/>
          <a:ext cx="5577766" cy="3683889"/>
        </p:xfrm>
        <a:graphic>
          <a:graphicData uri="http://schemas.openxmlformats.org/drawingml/2006/table">
            <a:tbl>
              <a:tblPr/>
              <a:tblGrid>
                <a:gridCol w="365125"/>
                <a:gridCol w="2365587"/>
                <a:gridCol w="392342"/>
                <a:gridCol w="323103"/>
                <a:gridCol w="588511"/>
                <a:gridCol w="635956"/>
                <a:gridCol w="907142"/>
              </a:tblGrid>
              <a:tr h="2426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Type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CCT</a:t>
                      </a:r>
                      <a:b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(K)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CRI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Life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(Hours)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Input </a:t>
                      </a:r>
                      <a:b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(Watts)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Fixture Image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557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R1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RECESSED CIRCULAR 6 INCH NARROW BEAM DOWNLIGHT 1500 LUMEN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50,000</a:t>
                      </a:r>
                      <a:b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22.4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R2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RECESSED CIRCULAR 6 INCH WIDE BEAM DOWNLIGHT 1000 LUMEN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50,000</a:t>
                      </a:r>
                      <a:b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14.1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R4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RECESSED CIRCULAR 6 INCH WIDE BEAM WALL WASH 1000 LUMEN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50,000</a:t>
                      </a:r>
                      <a:b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14.1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accent3"/>
                          </a:solidFill>
                          <a:effectLst/>
                          <a:latin typeface="Arial" panose="020B0604020202020204" pitchFamily="34" charset="0"/>
                        </a:rPr>
                        <a:t>R10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RECESSED CIRCULAR 6 INCH WIDE BEAM DOWNLIGHT 3000 LUMEN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50,000</a:t>
                      </a:r>
                      <a:b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43.6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R11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RECESSED CIRCULAR 6 INCH MEDIUM BEAM DOWNLIGHT 2000 LUMEN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50,000</a:t>
                      </a:r>
                      <a:b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31.5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S1E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SURFACE MOUNTED LINEAR CEILING WASH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80+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50,000</a:t>
                      </a:r>
                      <a:b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63.4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400" y="1473681"/>
            <a:ext cx="459734" cy="4572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365" y="4267200"/>
            <a:ext cx="457200" cy="4572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5831" y="2032385"/>
            <a:ext cx="459734" cy="4572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934" y="2591089"/>
            <a:ext cx="459734" cy="4572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0726" y="3149793"/>
            <a:ext cx="459734" cy="4572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0726" y="3708497"/>
            <a:ext cx="459734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412401" y="1787651"/>
            <a:ext cx="6504547" cy="3814259"/>
            <a:chOff x="11330786" y="2688884"/>
            <a:chExt cx="6504547" cy="3814259"/>
          </a:xfrm>
        </p:grpSpPr>
        <p:sp>
          <p:nvSpPr>
            <p:cNvPr id="58" name="Oval 57"/>
            <p:cNvSpPr/>
            <p:nvPr/>
          </p:nvSpPr>
          <p:spPr>
            <a:xfrm>
              <a:off x="12725400" y="2699135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3670280" y="2699135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14615160" y="2699135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15560040" y="2699135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16504920" y="2699135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14634210" y="3561273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15560040" y="3561273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16511770" y="3445510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16504920" y="4401820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7449800" y="3445510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7449800" y="4405630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7449800" y="5336347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16514310" y="5336347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737376" y="2699135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3708653" y="2688884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4641974" y="2699135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6546572" y="2699135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5573447" y="3561273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5573447" y="2699135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6545720" y="4362002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15573447" y="4362455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6531776" y="3408841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7469527" y="3417945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16528306" y="5315163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7469527" y="4372159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7469527" y="5326374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15587085" y="5163184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28" name="Oval 127"/>
            <p:cNvSpPr/>
            <p:nvPr/>
          </p:nvSpPr>
          <p:spPr>
            <a:xfrm>
              <a:off x="15544030" y="4411524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15560040" y="5163176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4642869" y="3551210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4642934" y="5163184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4641974" y="4362002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14652734" y="5973700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6528306" y="5973700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5590520" y="5963913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36" name="Oval 135"/>
            <p:cNvSpPr/>
            <p:nvPr/>
          </p:nvSpPr>
          <p:spPr>
            <a:xfrm>
              <a:off x="14615160" y="4382599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15581067" y="5968083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14615160" y="5199017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16511770" y="5968083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14619368" y="5968083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1975170" y="2688884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1987146" y="2688884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43" name="Oval 142"/>
            <p:cNvSpPr/>
            <p:nvPr/>
          </p:nvSpPr>
          <p:spPr>
            <a:xfrm>
              <a:off x="11995876" y="6104505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2007852" y="6104505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45" name="Oval 144"/>
            <p:cNvSpPr/>
            <p:nvPr/>
          </p:nvSpPr>
          <p:spPr>
            <a:xfrm>
              <a:off x="12987767" y="3156335"/>
              <a:ext cx="91440" cy="9144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3029677" y="3071250"/>
              <a:ext cx="44435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2"/>
                  </a:solidFill>
                  <a:latin typeface="Arial" panose="020B0604020202020204" pitchFamily="34" charset="0"/>
                </a:rPr>
                <a:t>R11</a:t>
              </a:r>
              <a:endParaRPr lang="en-US" sz="1100" dirty="0">
                <a:solidFill>
                  <a:schemeClr val="accent2"/>
                </a:solidFill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12804864" y="4096876"/>
              <a:ext cx="91440" cy="9144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2816840" y="4096876"/>
              <a:ext cx="444352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2"/>
                  </a:solidFill>
                  <a:latin typeface="Arial" panose="020B0604020202020204" pitchFamily="34" charset="0"/>
                </a:rPr>
                <a:t>R11</a:t>
              </a:r>
              <a:endParaRPr lang="en-US" sz="1100" dirty="0">
                <a:solidFill>
                  <a:schemeClr val="accent2"/>
                </a:solidFill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11366714" y="3521908"/>
              <a:ext cx="91440" cy="9144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1378690" y="3521908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4"/>
                  </a:solidFill>
                  <a:latin typeface="Arial" panose="020B0604020202020204" pitchFamily="34" charset="0"/>
                </a:rPr>
                <a:t>R4</a:t>
              </a:r>
              <a:endParaRPr lang="en-US" sz="1100" dirty="0">
                <a:solidFill>
                  <a:schemeClr val="accent4"/>
                </a:solidFill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11354738" y="3806668"/>
              <a:ext cx="91440" cy="9144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1366714" y="3806668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4"/>
                  </a:solidFill>
                  <a:latin typeface="Arial" panose="020B0604020202020204" pitchFamily="34" charset="0"/>
                </a:rPr>
                <a:t>R4</a:t>
              </a:r>
              <a:endParaRPr lang="en-US" sz="1100" dirty="0">
                <a:solidFill>
                  <a:schemeClr val="accent4"/>
                </a:solidFill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11342762" y="4081455"/>
              <a:ext cx="91440" cy="9144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1354738" y="4081455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4"/>
                  </a:solidFill>
                  <a:latin typeface="Arial" panose="020B0604020202020204" pitchFamily="34" charset="0"/>
                </a:rPr>
                <a:t>R4</a:t>
              </a:r>
              <a:endParaRPr lang="en-US" sz="1100" dirty="0">
                <a:solidFill>
                  <a:schemeClr val="accent4"/>
                </a:solidFill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11342762" y="4351629"/>
              <a:ext cx="91440" cy="9144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1354738" y="4351629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4"/>
                  </a:solidFill>
                  <a:latin typeface="Arial" panose="020B0604020202020204" pitchFamily="34" charset="0"/>
                </a:rPr>
                <a:t>R4</a:t>
              </a:r>
              <a:endParaRPr lang="en-US" sz="1100" dirty="0">
                <a:solidFill>
                  <a:schemeClr val="accent4"/>
                </a:solidFill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11330786" y="4633769"/>
              <a:ext cx="91440" cy="9144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1342762" y="4633769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4"/>
                  </a:solidFill>
                  <a:latin typeface="Arial" panose="020B0604020202020204" pitchFamily="34" charset="0"/>
                </a:rPr>
                <a:t>R4</a:t>
              </a:r>
              <a:endParaRPr lang="en-US" sz="1100" dirty="0">
                <a:solidFill>
                  <a:schemeClr val="accent4"/>
                </a:solidFill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11354738" y="4924473"/>
              <a:ext cx="91440" cy="9144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11366714" y="4924473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4"/>
                  </a:solidFill>
                  <a:latin typeface="Arial" panose="020B0604020202020204" pitchFamily="34" charset="0"/>
                </a:rPr>
                <a:t>R4</a:t>
              </a:r>
              <a:endParaRPr lang="en-US" sz="1100" dirty="0">
                <a:solidFill>
                  <a:schemeClr val="accent4"/>
                </a:solidFill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11377900" y="5202743"/>
              <a:ext cx="91440" cy="9144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1389876" y="5202743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4"/>
                  </a:solidFill>
                  <a:latin typeface="Arial" panose="020B0604020202020204" pitchFamily="34" charset="0"/>
                </a:rPr>
                <a:t>R4</a:t>
              </a:r>
              <a:endParaRPr lang="en-US" sz="1100" dirty="0">
                <a:solidFill>
                  <a:schemeClr val="accent4"/>
                </a:solidFill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12777577" y="6234734"/>
              <a:ext cx="91440" cy="9144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2789553" y="6234734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4"/>
                  </a:solidFill>
                  <a:latin typeface="Arial" panose="020B0604020202020204" pitchFamily="34" charset="0"/>
                </a:rPr>
                <a:t>R4</a:t>
              </a:r>
              <a:endParaRPr lang="en-US" sz="1100" dirty="0">
                <a:solidFill>
                  <a:schemeClr val="accent4"/>
                </a:solidFill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14188760" y="6235310"/>
              <a:ext cx="91440" cy="9144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14200736" y="6235310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4"/>
                  </a:solidFill>
                  <a:latin typeface="Arial" panose="020B0604020202020204" pitchFamily="34" charset="0"/>
                </a:rPr>
                <a:t>R4</a:t>
              </a:r>
              <a:endParaRPr lang="en-US" sz="1100" dirty="0">
                <a:solidFill>
                  <a:schemeClr val="accent4"/>
                </a:solidFill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13901742" y="6225523"/>
              <a:ext cx="91440" cy="9144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13913718" y="6225523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4"/>
                  </a:solidFill>
                  <a:latin typeface="Arial" panose="020B0604020202020204" pitchFamily="34" charset="0"/>
                </a:rPr>
                <a:t>R4</a:t>
              </a:r>
              <a:endParaRPr lang="en-US" sz="1100" dirty="0">
                <a:solidFill>
                  <a:schemeClr val="accent4"/>
                </a:solidFill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13622083" y="6234734"/>
              <a:ext cx="91440" cy="9144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13634059" y="6234734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4"/>
                  </a:solidFill>
                  <a:latin typeface="Arial" panose="020B0604020202020204" pitchFamily="34" charset="0"/>
                </a:rPr>
                <a:t>R4</a:t>
              </a:r>
              <a:endParaRPr lang="en-US" sz="1100" dirty="0">
                <a:solidFill>
                  <a:schemeClr val="accent4"/>
                </a:solidFill>
              </a:endParaRPr>
            </a:p>
          </p:txBody>
        </p:sp>
        <p:sp>
          <p:nvSpPr>
            <p:cNvPr id="171" name="Oval 170"/>
            <p:cNvSpPr/>
            <p:nvPr/>
          </p:nvSpPr>
          <p:spPr>
            <a:xfrm>
              <a:off x="13347041" y="6241533"/>
              <a:ext cx="91440" cy="9144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13359017" y="6241533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4"/>
                  </a:solidFill>
                  <a:latin typeface="Arial" panose="020B0604020202020204" pitchFamily="34" charset="0"/>
                </a:rPr>
                <a:t>R4</a:t>
              </a:r>
              <a:endParaRPr lang="en-US" sz="1100" dirty="0">
                <a:solidFill>
                  <a:schemeClr val="accent4"/>
                </a:solidFill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13056974" y="6234734"/>
              <a:ext cx="91440" cy="9144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13068950" y="6234734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4"/>
                  </a:solidFill>
                  <a:latin typeface="Arial" panose="020B0604020202020204" pitchFamily="34" charset="0"/>
                </a:rPr>
                <a:t>R4</a:t>
              </a:r>
              <a:endParaRPr lang="en-US" sz="1100" dirty="0">
                <a:solidFill>
                  <a:schemeClr val="accent4"/>
                </a:solidFill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13152162" y="5911482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13164138" y="5911482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77" name="Oval 176"/>
            <p:cNvSpPr/>
            <p:nvPr/>
          </p:nvSpPr>
          <p:spPr>
            <a:xfrm>
              <a:off x="14097352" y="5904615"/>
              <a:ext cx="91440" cy="9144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14109328" y="5904615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R2</a:t>
              </a:r>
              <a:endParaRPr lang="en-US" sz="1100" dirty="0"/>
            </a:p>
          </p:txBody>
        </p:sp>
        <p:sp>
          <p:nvSpPr>
            <p:cNvPr id="179" name="Oval 178"/>
            <p:cNvSpPr/>
            <p:nvPr/>
          </p:nvSpPr>
          <p:spPr>
            <a:xfrm>
              <a:off x="12735279" y="4636283"/>
              <a:ext cx="91440" cy="9144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12747255" y="4636283"/>
              <a:ext cx="444352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2"/>
                  </a:solidFill>
                  <a:latin typeface="Arial" panose="020B0604020202020204" pitchFamily="34" charset="0"/>
                </a:rPr>
                <a:t>R11</a:t>
              </a:r>
              <a:endParaRPr lang="en-US" sz="1100" dirty="0">
                <a:solidFill>
                  <a:schemeClr val="accent2"/>
                </a:solidFill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12228474" y="5254616"/>
              <a:ext cx="91440" cy="9144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12240450" y="5254616"/>
              <a:ext cx="444352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2"/>
                  </a:solidFill>
                  <a:latin typeface="Arial" panose="020B0604020202020204" pitchFamily="34" charset="0"/>
                </a:rPr>
                <a:t>R11</a:t>
              </a:r>
              <a:endParaRPr lang="en-US" sz="1100" dirty="0">
                <a:solidFill>
                  <a:schemeClr val="accent2"/>
                </a:solidFill>
              </a:endParaRPr>
            </a:p>
          </p:txBody>
        </p:sp>
        <p:sp>
          <p:nvSpPr>
            <p:cNvPr id="183" name="Oval 182"/>
            <p:cNvSpPr/>
            <p:nvPr/>
          </p:nvSpPr>
          <p:spPr>
            <a:xfrm>
              <a:off x="13981206" y="4726213"/>
              <a:ext cx="91440" cy="9144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3993182" y="4726213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6"/>
                  </a:solidFill>
                  <a:latin typeface="Arial" panose="020B0604020202020204" pitchFamily="34" charset="0"/>
                </a:rPr>
                <a:t>R1</a:t>
              </a:r>
              <a:endParaRPr lang="en-US" sz="1100" dirty="0">
                <a:solidFill>
                  <a:schemeClr val="accent6"/>
                </a:solidFill>
              </a:endParaRPr>
            </a:p>
          </p:txBody>
        </p:sp>
        <p:sp>
          <p:nvSpPr>
            <p:cNvPr id="189" name="Oval 188"/>
            <p:cNvSpPr/>
            <p:nvPr/>
          </p:nvSpPr>
          <p:spPr>
            <a:xfrm>
              <a:off x="13987889" y="5079742"/>
              <a:ext cx="91440" cy="9144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13999865" y="5079742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6"/>
                  </a:solidFill>
                  <a:latin typeface="Arial" panose="020B0604020202020204" pitchFamily="34" charset="0"/>
                </a:rPr>
                <a:t>R1</a:t>
              </a:r>
              <a:endParaRPr lang="en-US" sz="1100" dirty="0">
                <a:solidFill>
                  <a:schemeClr val="accent6"/>
                </a:solidFill>
              </a:endParaRPr>
            </a:p>
          </p:txBody>
        </p:sp>
        <p:sp>
          <p:nvSpPr>
            <p:cNvPr id="191" name="Oval 190"/>
            <p:cNvSpPr/>
            <p:nvPr/>
          </p:nvSpPr>
          <p:spPr>
            <a:xfrm>
              <a:off x="13975913" y="4034892"/>
              <a:ext cx="91440" cy="9144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13987889" y="4034892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6"/>
                  </a:solidFill>
                  <a:latin typeface="Arial" panose="020B0604020202020204" pitchFamily="34" charset="0"/>
                </a:rPr>
                <a:t>R1</a:t>
              </a:r>
              <a:endParaRPr lang="en-US" sz="1100" dirty="0">
                <a:solidFill>
                  <a:schemeClr val="accent6"/>
                </a:solidFill>
              </a:endParaRPr>
            </a:p>
          </p:txBody>
        </p:sp>
        <p:sp>
          <p:nvSpPr>
            <p:cNvPr id="193" name="Oval 192"/>
            <p:cNvSpPr/>
            <p:nvPr/>
          </p:nvSpPr>
          <p:spPr>
            <a:xfrm>
              <a:off x="13974978" y="3654253"/>
              <a:ext cx="91440" cy="9144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13986954" y="3654253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6"/>
                  </a:solidFill>
                  <a:latin typeface="Arial" panose="020B0604020202020204" pitchFamily="34" charset="0"/>
                </a:rPr>
                <a:t>R1</a:t>
              </a:r>
              <a:endParaRPr lang="en-US" sz="1100" dirty="0">
                <a:solidFill>
                  <a:schemeClr val="accent6"/>
                </a:solidFill>
              </a:endParaRPr>
            </a:p>
          </p:txBody>
        </p:sp>
        <p:sp>
          <p:nvSpPr>
            <p:cNvPr id="195" name="Oval 194"/>
            <p:cNvSpPr/>
            <p:nvPr/>
          </p:nvSpPr>
          <p:spPr>
            <a:xfrm>
              <a:off x="13315783" y="4401820"/>
              <a:ext cx="91440" cy="9144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13327759" y="4401820"/>
              <a:ext cx="3658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6"/>
                  </a:solidFill>
                  <a:latin typeface="Arial" panose="020B0604020202020204" pitchFamily="34" charset="0"/>
                </a:rPr>
                <a:t>R1</a:t>
              </a:r>
              <a:endParaRPr lang="en-US" sz="1100" dirty="0">
                <a:solidFill>
                  <a:schemeClr val="accent6"/>
                </a:solidFill>
              </a:endParaRPr>
            </a:p>
          </p:txBody>
        </p:sp>
        <p:sp>
          <p:nvSpPr>
            <p:cNvPr id="197" name="Oval 196"/>
            <p:cNvSpPr/>
            <p:nvPr/>
          </p:nvSpPr>
          <p:spPr>
            <a:xfrm>
              <a:off x="12000403" y="4764574"/>
              <a:ext cx="91440" cy="9144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12012379" y="4764574"/>
              <a:ext cx="444352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3"/>
                  </a:solidFill>
                  <a:latin typeface="Arial" panose="020B0604020202020204" pitchFamily="34" charset="0"/>
                </a:rPr>
                <a:t>R10</a:t>
              </a:r>
              <a:endParaRPr lang="en-US" sz="1100" dirty="0">
                <a:solidFill>
                  <a:schemeClr val="accent3"/>
                </a:solidFill>
              </a:endParaRPr>
            </a:p>
          </p:txBody>
        </p:sp>
        <p:sp>
          <p:nvSpPr>
            <p:cNvPr id="199" name="Oval 198"/>
            <p:cNvSpPr/>
            <p:nvPr/>
          </p:nvSpPr>
          <p:spPr>
            <a:xfrm>
              <a:off x="12000403" y="4144020"/>
              <a:ext cx="91440" cy="9144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12012379" y="4144020"/>
              <a:ext cx="444352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3"/>
                  </a:solidFill>
                  <a:latin typeface="Arial" panose="020B0604020202020204" pitchFamily="34" charset="0"/>
                </a:rPr>
                <a:t>R10</a:t>
              </a:r>
              <a:endParaRPr lang="en-US" sz="1100" dirty="0">
                <a:solidFill>
                  <a:schemeClr val="accent3"/>
                </a:solidFill>
              </a:endParaRPr>
            </a:p>
          </p:txBody>
        </p:sp>
        <p:sp>
          <p:nvSpPr>
            <p:cNvPr id="201" name="Oval 200"/>
            <p:cNvSpPr/>
            <p:nvPr/>
          </p:nvSpPr>
          <p:spPr>
            <a:xfrm>
              <a:off x="12001094" y="3514773"/>
              <a:ext cx="91440" cy="9144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12013070" y="3514773"/>
              <a:ext cx="444352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accent3"/>
                  </a:solidFill>
                  <a:latin typeface="Arial" panose="020B0604020202020204" pitchFamily="34" charset="0"/>
                </a:rPr>
                <a:t>R10</a:t>
              </a:r>
              <a:endParaRPr lang="en-US" sz="1100" dirty="0">
                <a:solidFill>
                  <a:schemeClr val="accent3"/>
                </a:solidFill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11353800" y="3310300"/>
              <a:ext cx="4480560" cy="18288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11369040" y="5542631"/>
              <a:ext cx="4480560" cy="18288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15798504" y="3202055"/>
              <a:ext cx="45236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tx2"/>
                  </a:solidFill>
                  <a:latin typeface="Arial" panose="020B0604020202020204" pitchFamily="34" charset="0"/>
                </a:rPr>
                <a:t>S1E</a:t>
              </a:r>
              <a:endParaRPr lang="en-US" sz="1100" dirty="0">
                <a:solidFill>
                  <a:schemeClr val="tx2"/>
                </a:solidFill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15797033" y="5429376"/>
              <a:ext cx="45236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tx2"/>
                  </a:solidFill>
                  <a:latin typeface="Arial" panose="020B0604020202020204" pitchFamily="34" charset="0"/>
                </a:rPr>
                <a:t>S1E</a:t>
              </a:r>
              <a:endParaRPr lang="en-US" sz="11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506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95000"/>
                  </a:prst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	Main Lobby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	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Office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Ceremonial Courtroom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/>
                </a:solidFill>
              </a:rPr>
              <a:t>		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Introduction/Location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		Design Criteria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		Final Design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		</a:t>
            </a:r>
            <a:r>
              <a:rPr lang="en-US" dirty="0">
                <a:solidFill>
                  <a:schemeClr val="bg1"/>
                </a:solidFill>
              </a:rPr>
              <a:t>Design Analysis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Conclusion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>
                <a:solidFill>
                  <a:prstClr val="white"/>
                </a:solidFill>
              </a:rPr>
              <a:pPr/>
              <a:t>22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066674"/>
              </p:ext>
            </p:extLst>
          </p:nvPr>
        </p:nvGraphicFramePr>
        <p:xfrm>
          <a:off x="18821400" y="1802764"/>
          <a:ext cx="4604123" cy="3360420"/>
        </p:xfrm>
        <a:graphic>
          <a:graphicData uri="http://schemas.openxmlformats.org/drawingml/2006/table">
            <a:tbl>
              <a:tblPr/>
              <a:tblGrid>
                <a:gridCol w="1261829"/>
                <a:gridCol w="1535533"/>
                <a:gridCol w="609600"/>
                <a:gridCol w="1197161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Location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Eh</a:t>
                      </a:r>
                      <a:b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(lux)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Avg:Min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1905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Attorney’s Tables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Target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2:1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Table 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1.1:1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Table 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1.1:1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Bench and Clerks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Target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2:1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Design (Bench Upper)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1.9:1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Design (Bench Lower)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1.7:1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Design (Clerks)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1.2:1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Podium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Target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2:1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Design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1.1:1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Jury Box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Target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2:1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Design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2.0:1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Witness Stand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Target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2:1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Design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1.1:1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Public Seating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Target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</a:rPr>
                        <a:t>2:1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Design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2.1:1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21483664" y="685800"/>
            <a:ext cx="2752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 Vs. Design</a:t>
            </a:r>
            <a:endParaRPr lang="en-US" sz="2400" u="sng" dirty="0">
              <a:solidFill>
                <a:srgbClr val="4BA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976407"/>
              </p:ext>
            </p:extLst>
          </p:nvPr>
        </p:nvGraphicFramePr>
        <p:xfrm>
          <a:off x="24326850" y="2810887"/>
          <a:ext cx="2523657" cy="1156335"/>
        </p:xfrm>
        <a:graphic>
          <a:graphicData uri="http://schemas.openxmlformats.org/drawingml/2006/table">
            <a:tbl>
              <a:tblPr/>
              <a:tblGrid>
                <a:gridCol w="841219"/>
                <a:gridCol w="841219"/>
                <a:gridCol w="841219"/>
              </a:tblGrid>
              <a:tr h="375285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W/SF</a:t>
                      </a: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Percent Reduction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ASHRAE Maximum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1.72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62%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Design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0.66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9" name="Rectangle 38"/>
          <p:cNvSpPr/>
          <p:nvPr/>
        </p:nvSpPr>
        <p:spPr>
          <a:xfrm>
            <a:off x="20421600" y="1371600"/>
            <a:ext cx="1483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Illuminance</a:t>
            </a:r>
            <a:endParaRPr lang="en-US" sz="2000" dirty="0">
              <a:solidFill>
                <a:srgbClr val="4BA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5146000" y="2362200"/>
            <a:ext cx="912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endParaRPr lang="en-US" sz="2000" dirty="0">
              <a:solidFill>
                <a:srgbClr val="4BA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824" y="1600041"/>
            <a:ext cx="5706351" cy="36579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1383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4730" y="98262"/>
            <a:ext cx="553935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468" y="124606"/>
            <a:ext cx="5539350" cy="4572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3036" r="19088" b="20078"/>
          <a:stretch/>
        </p:blipFill>
        <p:spPr>
          <a:xfrm>
            <a:off x="21750455" y="4834675"/>
            <a:ext cx="2247900" cy="151437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3036" r="19088" b="20078"/>
          <a:stretch/>
        </p:blipFill>
        <p:spPr>
          <a:xfrm>
            <a:off x="12614707" y="4834676"/>
            <a:ext cx="2247900" cy="15143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" y="0"/>
            <a:ext cx="8915400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95000"/>
                  </a:prst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	Main Lobby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Open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Office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Ceremonial </a:t>
            </a:r>
            <a:r>
              <a:rPr lang="en-US" dirty="0">
                <a:solidFill>
                  <a:schemeClr val="bg1"/>
                </a:solidFill>
              </a:rPr>
              <a:t>Courtroom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/>
                </a:solidFill>
              </a:rPr>
              <a:t>		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Introduction/Location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		Design Criteria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		Final Design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		</a:t>
            </a:r>
            <a:r>
              <a:rPr lang="en-US" dirty="0">
                <a:solidFill>
                  <a:schemeClr val="bg1"/>
                </a:solidFill>
              </a:rPr>
              <a:t>Design Analysis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Conclusion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261" y="5816001"/>
            <a:ext cx="228600" cy="28919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 rot="-7560000">
            <a:off x="13877238" y="5030392"/>
            <a:ext cx="193224" cy="457200"/>
            <a:chOff x="0" y="0"/>
            <a:chExt cx="193224" cy="457202"/>
          </a:xfrm>
        </p:grpSpPr>
        <p:cxnSp>
          <p:nvCxnSpPr>
            <p:cNvPr id="41" name="Straight Connector 40"/>
            <p:cNvCxnSpPr/>
            <p:nvPr/>
          </p:nvCxnSpPr>
          <p:spPr>
            <a:xfrm rot="1500000" flipH="1" flipV="1">
              <a:off x="193223" y="2"/>
              <a:ext cx="1" cy="457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20100000" flipH="1" flipV="1">
              <a:off x="0" y="0"/>
              <a:ext cx="1" cy="457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 rot="3360000">
            <a:off x="22236126" y="5537714"/>
            <a:ext cx="193224" cy="457200"/>
            <a:chOff x="0" y="0"/>
            <a:chExt cx="193224" cy="457202"/>
          </a:xfrm>
        </p:grpSpPr>
        <p:cxnSp>
          <p:nvCxnSpPr>
            <p:cNvPr id="44" name="Straight Connector 43"/>
            <p:cNvCxnSpPr/>
            <p:nvPr/>
          </p:nvCxnSpPr>
          <p:spPr>
            <a:xfrm rot="1500000" flipH="1" flipV="1">
              <a:off x="193223" y="2"/>
              <a:ext cx="1" cy="457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20100000" flipH="1" flipV="1">
              <a:off x="0" y="0"/>
              <a:ext cx="1" cy="457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008" y="5079854"/>
            <a:ext cx="228600" cy="2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9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Short Circuit Study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716000" y="1530880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Circuit Study </a:t>
            </a:r>
            <a:endParaRPr lang="en-US" sz="24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0" y="1530883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 of Lighting Depth</a:t>
            </a:r>
            <a:endParaRPr lang="en-US" sz="24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287485" y="1530882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Efficiency Analysis</a:t>
            </a:r>
            <a:endParaRPr lang="en-US" sz="24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19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Short Circuit Study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510331"/>
              </p:ext>
            </p:extLst>
          </p:nvPr>
        </p:nvGraphicFramePr>
        <p:xfrm>
          <a:off x="20116799" y="1783080"/>
          <a:ext cx="5486400" cy="329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2733660"/>
              </p:ext>
            </p:extLst>
          </p:nvPr>
        </p:nvGraphicFramePr>
        <p:xfrm>
          <a:off x="10847614" y="1755774"/>
          <a:ext cx="5736771" cy="3346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11467467" y="790545"/>
            <a:ext cx="44970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2000" b="0" i="0" u="none" strike="noStrike" kern="1200" spc="0" baseline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u="sng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Transformer Max Let Through Current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20025730" y="790545"/>
            <a:ext cx="56685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200" b="0" i="0" u="none" strike="noStrike" kern="1200" spc="0" baseline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u="sng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Loss Due to Conductor </a:t>
            </a:r>
            <a:r>
              <a:rPr lang="en-US" sz="20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Impedance</a:t>
            </a:r>
            <a:endParaRPr lang="en-US" sz="20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2123062"/>
              </p:ext>
            </p:extLst>
          </p:nvPr>
        </p:nvGraphicFramePr>
        <p:xfrm>
          <a:off x="10096500" y="1295400"/>
          <a:ext cx="7239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18288000" y="685800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pPr algn="ctr"/>
            <a:endParaRPr lang="en-US" sz="2000" u="sng" dirty="0">
              <a:solidFill>
                <a:srgbClr val="4BA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 circuit panels: AIC rating of 10,000 A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 on the primary side of the transformers: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AIC of 35,000 A or 50,000 A depending on the location  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08078" y="685800"/>
            <a:ext cx="4015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2000" b="0" i="0" u="none" strike="noStrike" kern="1200" spc="0" baseline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u="sng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Circuit Current (Busway #2)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" y="0"/>
            <a:ext cx="8915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Short Circuit Study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7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Introduction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Analysis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Conclusion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8288000" y="723274"/>
            <a:ext cx="91249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Sources</a:t>
            </a:r>
          </a:p>
          <a:p>
            <a:pPr algn="ctr"/>
            <a:endParaRPr lang="en-US" sz="2000" u="sng" dirty="0">
              <a:solidFill>
                <a:srgbClr val="4BA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Demand was exported from a Trane Trace Model</a:t>
            </a:r>
          </a:p>
          <a:p>
            <a:pPr algn="ctr"/>
            <a:endParaRPr lang="en-US" sz="2000" dirty="0">
              <a:solidFill>
                <a:srgbClr val="4BA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demand data was derived from EIA  data for similar buildings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gas and electric costs came from EIA average data for Pennsylvania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89482" y="723274"/>
            <a:ext cx="7496604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Heat and Power (CHP) Feasibility Analysis</a:t>
            </a:r>
          </a:p>
          <a:p>
            <a:pPr algn="ctr"/>
            <a:endParaRPr lang="en-US" sz="24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Advantages: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 primary fuel efficiency</a:t>
            </a:r>
          </a:p>
          <a:p>
            <a:pPr algn="ctr"/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emissions</a:t>
            </a:r>
          </a:p>
          <a:p>
            <a:pPr algn="ctr"/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 “off grid” operation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29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Data Sources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322879" y="1082838"/>
            <a:ext cx="9109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/>
                </a:solidFill>
              </a:rPr>
              <a:t>Thermal and Electrical Base Loads</a:t>
            </a:r>
            <a:endParaRPr lang="en-US" sz="2000" dirty="0">
              <a:solidFill>
                <a:schemeClr val="accent5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69861" y="685800"/>
            <a:ext cx="6292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 smtClean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Monthly Thermal and Electric Demand and Lambda D</a:t>
            </a:r>
            <a:endParaRPr lang="en-US" sz="2000" u="sng" dirty="0">
              <a:solidFill>
                <a:srgbClr val="4BA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1920888"/>
              </p:ext>
            </p:extLst>
          </p:nvPr>
        </p:nvGraphicFramePr>
        <p:xfrm>
          <a:off x="9525000" y="1416358"/>
          <a:ext cx="8288991" cy="4025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305439" y="2895600"/>
            <a:ext cx="9109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/>
                </a:solidFill>
              </a:rPr>
              <a:t>Results</a:t>
            </a:r>
            <a:endParaRPr lang="en-US" sz="2000" dirty="0">
              <a:solidFill>
                <a:schemeClr val="accent5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07690"/>
              </p:ext>
            </p:extLst>
          </p:nvPr>
        </p:nvGraphicFramePr>
        <p:xfrm>
          <a:off x="23545800" y="3457575"/>
          <a:ext cx="1484600" cy="733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4600"/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Spark Spread</a:t>
                      </a:r>
                      <a:endParaRPr lang="en-US" sz="1400" b="1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21.98</a:t>
                      </a:r>
                      <a:endParaRPr lang="en-US" sz="1400" b="0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526450"/>
              </p:ext>
            </p:extLst>
          </p:nvPr>
        </p:nvGraphicFramePr>
        <p:xfrm>
          <a:off x="20613400" y="3457575"/>
          <a:ext cx="1484600" cy="733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4600"/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1" u="none" strike="noStrike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λ</a:t>
                      </a:r>
                      <a:r>
                        <a:rPr lang="en-US" sz="1400" b="1" u="none" strike="noStrike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</a:t>
                      </a:r>
                      <a:r>
                        <a:rPr lang="en-US" sz="1400" b="1" u="none" strike="noStrike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</a:t>
                      </a:r>
                      <a:endParaRPr lang="en-US" sz="1400" b="1" i="0" u="none" strike="noStrike" baseline="-25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1.34</a:t>
                      </a:r>
                      <a:endParaRPr lang="en-US" sz="1400" b="0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437234"/>
              </p:ext>
            </p:extLst>
          </p:nvPr>
        </p:nvGraphicFramePr>
        <p:xfrm>
          <a:off x="22116089" y="4676775"/>
          <a:ext cx="1484600" cy="733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4600"/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Simple Payback</a:t>
                      </a:r>
                      <a:endParaRPr lang="en-US" sz="1400" b="1" i="0" u="none" strike="noStrike" baseline="-25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16.3 Years</a:t>
                      </a:r>
                      <a:endParaRPr lang="en-US" sz="1400" b="0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796689"/>
              </p:ext>
            </p:extLst>
          </p:nvPr>
        </p:nvGraphicFramePr>
        <p:xfrm>
          <a:off x="20135850" y="1676400"/>
          <a:ext cx="1962150" cy="914400"/>
        </p:xfrm>
        <a:graphic>
          <a:graphicData uri="http://schemas.openxmlformats.org/drawingml/2006/table">
            <a:tbl>
              <a:tblPr/>
              <a:tblGrid>
                <a:gridCol w="1066800"/>
                <a:gridCol w="895350"/>
              </a:tblGrid>
              <a:tr h="4572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 Average</a:t>
                      </a:r>
                      <a:b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(June, July, August)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</a:t>
                      </a:r>
                      <a:b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(MMBTU/hr)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701858"/>
              </p:ext>
            </p:extLst>
          </p:nvPr>
        </p:nvGraphicFramePr>
        <p:xfrm>
          <a:off x="23545800" y="1676400"/>
          <a:ext cx="2667000" cy="914400"/>
        </p:xfrm>
        <a:graphic>
          <a:graphicData uri="http://schemas.openxmlformats.org/drawingml/2006/table">
            <a:tbl>
              <a:tblPr/>
              <a:tblGrid>
                <a:gridCol w="1333500"/>
                <a:gridCol w="1333500"/>
              </a:tblGrid>
              <a:tr h="4572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Winter Average</a:t>
                      </a:r>
                      <a:b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(December, January, February)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Electric</a:t>
                      </a:r>
                      <a:b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(KW)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590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392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(RT Analysis)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MAE Depth (Audio Amplification System Analysis)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176" y="1345804"/>
            <a:ext cx="5535648" cy="457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69809" y="685800"/>
            <a:ext cx="7292381" cy="2369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Speech Intelligibility of Ceremonial Courtroom 4100 </a:t>
            </a:r>
          </a:p>
          <a:p>
            <a:pPr algn="ctr"/>
            <a:endParaRPr lang="en-US" sz="2400" u="sng" dirty="0">
              <a:solidFill>
                <a:srgbClr val="4BA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 smtClean="0">
              <a:solidFill>
                <a:srgbClr val="4BA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Performed a reverberation time (RT) analysis</a:t>
            </a:r>
          </a:p>
          <a:p>
            <a:pPr algn="ctr"/>
            <a:endParaRPr lang="en-US" sz="2000" dirty="0">
              <a:solidFill>
                <a:srgbClr val="4BA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 smtClean="0">
              <a:solidFill>
                <a:srgbClr val="4BA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Analyzed the influence of the audio reinforcement system</a:t>
            </a:r>
            <a:endParaRPr lang="en-US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95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Presentation Overview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Location/Site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Building Overview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9440307" y="901607"/>
            <a:ext cx="3291840" cy="4071487"/>
            <a:chOff x="9397519" y="685800"/>
            <a:chExt cx="3291840" cy="407148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97519" y="685800"/>
              <a:ext cx="3291840" cy="4071487"/>
            </a:xfrm>
            <a:prstGeom prst="rect">
              <a:avLst/>
            </a:prstGeom>
          </p:spPr>
        </p:pic>
        <p:sp>
          <p:nvSpPr>
            <p:cNvPr id="10" name="4-Point Star 9"/>
            <p:cNvSpPr/>
            <p:nvPr/>
          </p:nvSpPr>
          <p:spPr>
            <a:xfrm>
              <a:off x="11277600" y="3048000"/>
              <a:ext cx="76200" cy="76200"/>
            </a:xfrm>
            <a:prstGeom prst="star4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8288000" y="3048000"/>
            <a:ext cx="9124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Bucks County Justice Center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Doylestown, PA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3247522" y="1399574"/>
            <a:ext cx="4482314" cy="4058851"/>
            <a:chOff x="9702163" y="2037148"/>
            <a:chExt cx="4482314" cy="405885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02163" y="2037148"/>
              <a:ext cx="4482314" cy="405885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94646" t="86732"/>
            <a:stretch/>
          </p:blipFill>
          <p:spPr>
            <a:xfrm>
              <a:off x="13904441" y="5610668"/>
              <a:ext cx="280036" cy="48533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 rot="19325278">
            <a:off x="16969752" y="4935864"/>
            <a:ext cx="382168" cy="552944"/>
            <a:chOff x="14478000" y="3883759"/>
            <a:chExt cx="1025570" cy="148385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0" y="3883759"/>
              <a:ext cx="1025570" cy="1483856"/>
            </a:xfrm>
            <a:prstGeom prst="rect">
              <a:avLst/>
            </a:prstGeom>
          </p:spPr>
        </p:pic>
        <p:sp>
          <p:nvSpPr>
            <p:cNvPr id="16" name="Freeform 15"/>
            <p:cNvSpPr/>
            <p:nvPr/>
          </p:nvSpPr>
          <p:spPr>
            <a:xfrm>
              <a:off x="14478000" y="3883819"/>
              <a:ext cx="519113" cy="1114425"/>
            </a:xfrm>
            <a:custGeom>
              <a:avLst/>
              <a:gdLst>
                <a:gd name="connsiteX0" fmla="*/ 514350 w 519113"/>
                <a:gd name="connsiteY0" fmla="*/ 0 h 1114425"/>
                <a:gd name="connsiteX1" fmla="*/ 0 w 519113"/>
                <a:gd name="connsiteY1" fmla="*/ 1114425 h 1114425"/>
                <a:gd name="connsiteX2" fmla="*/ 519113 w 519113"/>
                <a:gd name="connsiteY2" fmla="*/ 559594 h 1114425"/>
                <a:gd name="connsiteX3" fmla="*/ 514350 w 519113"/>
                <a:gd name="connsiteY3" fmla="*/ 0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113" h="1114425">
                  <a:moveTo>
                    <a:pt x="514350" y="0"/>
                  </a:moveTo>
                  <a:lnTo>
                    <a:pt x="0" y="1114425"/>
                  </a:lnTo>
                  <a:lnTo>
                    <a:pt x="519113" y="559594"/>
                  </a:lnTo>
                  <a:cubicBezTo>
                    <a:pt x="517525" y="373063"/>
                    <a:pt x="515938" y="186531"/>
                    <a:pt x="5143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362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0"/>
          <a:stretch/>
        </p:blipFill>
        <p:spPr>
          <a:xfrm>
            <a:off x="10744200" y="1399509"/>
            <a:ext cx="5597894" cy="42113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" y="0"/>
            <a:ext cx="89154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Acoustical Breadth (RT Analysis)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MAE Depth (Audio Amplification System Analysis)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30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3720275" y="1726186"/>
            <a:ext cx="9525" cy="346710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181766" y="4230339"/>
            <a:ext cx="2571750" cy="22860"/>
          </a:xfrm>
          <a:prstGeom prst="line">
            <a:avLst/>
          </a:prstGeom>
          <a:ln w="28575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" name="Rectangle 35"/>
          <p:cNvSpPr>
            <a:spLocks noChangeArrowheads="1"/>
          </p:cNvSpPr>
          <p:nvPr/>
        </p:nvSpPr>
        <p:spPr bwMode="auto">
          <a:xfrm>
            <a:off x="19051168" y="1054796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4" name="Char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667653"/>
              </p:ext>
            </p:extLst>
          </p:nvPr>
        </p:nvGraphicFramePr>
        <p:xfrm>
          <a:off x="19045237" y="1478310"/>
          <a:ext cx="7629525" cy="4577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Rectangle 34"/>
          <p:cNvSpPr/>
          <p:nvPr/>
        </p:nvSpPr>
        <p:spPr>
          <a:xfrm>
            <a:off x="22339668" y="685800"/>
            <a:ext cx="1040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 smtClean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2000" u="sng" dirty="0">
              <a:solidFill>
                <a:srgbClr val="4BA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2774879" y="679622"/>
            <a:ext cx="1882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 smtClean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Criteria</a:t>
            </a:r>
            <a:endParaRPr lang="en-US" sz="2000" u="sng" dirty="0">
              <a:solidFill>
                <a:srgbClr val="4BA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69066" y="5610890"/>
            <a:ext cx="4972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Figure 17.10 from “Architectural Acoustics” by Marshall Long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7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3036" r="19088" b="20078"/>
          <a:stretch/>
        </p:blipFill>
        <p:spPr>
          <a:xfrm>
            <a:off x="10098981" y="1143000"/>
            <a:ext cx="7239000" cy="4876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" y="0"/>
            <a:ext cx="89154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(RT Analysis)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MAE Depth (Audio Amplification System Analysis)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31</a:t>
            </a:fld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4615795" y="5196205"/>
            <a:ext cx="297180" cy="2222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1734165" y="5252720"/>
            <a:ext cx="148590" cy="169545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4045565" y="6094928"/>
            <a:ext cx="148590" cy="169545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11915140" y="5387340"/>
            <a:ext cx="276225" cy="10604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19051168" y="597596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8" name="Rectangle 35"/>
          <p:cNvSpPr>
            <a:spLocks noChangeArrowheads="1"/>
          </p:cNvSpPr>
          <p:nvPr/>
        </p:nvSpPr>
        <p:spPr bwMode="auto">
          <a:xfrm>
            <a:off x="19051168" y="1054796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24395" y="2400300"/>
            <a:ext cx="7620000" cy="22098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 rot="10800000">
            <a:off x="14045565" y="2721410"/>
            <a:ext cx="3057842" cy="1806139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" name="Rectangle 34"/>
          <p:cNvSpPr/>
          <p:nvPr/>
        </p:nvSpPr>
        <p:spPr>
          <a:xfrm rot="10800000">
            <a:off x="13780138" y="4870884"/>
            <a:ext cx="2145662" cy="850903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6" name="Rectangle 35"/>
          <p:cNvSpPr/>
          <p:nvPr/>
        </p:nvSpPr>
        <p:spPr>
          <a:xfrm rot="10800000">
            <a:off x="13715999" y="1486337"/>
            <a:ext cx="2164715" cy="891738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1811000" y="4959787"/>
            <a:ext cx="1552228" cy="717552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8" name="Rectangle 37"/>
          <p:cNvSpPr/>
          <p:nvPr/>
        </p:nvSpPr>
        <p:spPr>
          <a:xfrm rot="10800000">
            <a:off x="10461546" y="2354262"/>
            <a:ext cx="222538" cy="2476620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78166" y="2354262"/>
            <a:ext cx="323234" cy="1843525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4189710" y="3442900"/>
            <a:ext cx="10191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Audience 2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14254797" y="5292388"/>
            <a:ext cx="10191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Audience 3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14254796" y="1634221"/>
            <a:ext cx="10191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Audience 1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6725394" y="3507163"/>
            <a:ext cx="274320" cy="2743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3832998" y="1908191"/>
            <a:ext cx="274320" cy="2743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44" name="Straight Arrow Connector 43"/>
          <p:cNvCxnSpPr>
            <a:stCxn id="45" idx="1"/>
            <a:endCxn id="43" idx="3"/>
          </p:cNvCxnSpPr>
          <p:nvPr/>
        </p:nvCxnSpPr>
        <p:spPr>
          <a:xfrm flipH="1" flipV="1">
            <a:off x="14107318" y="2045351"/>
            <a:ext cx="366076" cy="35639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14473394" y="2263249"/>
            <a:ext cx="7234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Seat 2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7" name="Straight Arrow Connector 46"/>
          <p:cNvCxnSpPr>
            <a:stCxn id="48" idx="1"/>
            <a:endCxn id="42" idx="3"/>
          </p:cNvCxnSpPr>
          <p:nvPr/>
        </p:nvCxnSpPr>
        <p:spPr>
          <a:xfrm flipH="1" flipV="1">
            <a:off x="16999714" y="3644323"/>
            <a:ext cx="368721" cy="134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17368435" y="3507163"/>
            <a:ext cx="6642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Seat 1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 rot="16200000">
            <a:off x="12792691" y="3299267"/>
            <a:ext cx="193224" cy="457200"/>
            <a:chOff x="0" y="0"/>
            <a:chExt cx="193224" cy="457202"/>
          </a:xfrm>
        </p:grpSpPr>
        <p:cxnSp>
          <p:nvCxnSpPr>
            <p:cNvPr id="50" name="Straight Connector 49"/>
            <p:cNvCxnSpPr/>
            <p:nvPr/>
          </p:nvCxnSpPr>
          <p:spPr>
            <a:xfrm rot="1500000" flipH="1" flipV="1">
              <a:off x="193223" y="2"/>
              <a:ext cx="1" cy="457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20100000" flipH="1" flipV="1">
              <a:off x="0" y="0"/>
              <a:ext cx="1" cy="457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451" y="3396491"/>
            <a:ext cx="228600" cy="289193"/>
          </a:xfrm>
          <a:prstGeom prst="rect">
            <a:avLst/>
          </a:prstGeom>
        </p:spPr>
      </p:pic>
      <p:cxnSp>
        <p:nvCxnSpPr>
          <p:cNvPr id="53" name="Straight Arrow Connector 52"/>
          <p:cNvCxnSpPr>
            <a:stCxn id="54" idx="2"/>
            <a:endCxn id="52" idx="0"/>
          </p:cNvCxnSpPr>
          <p:nvPr/>
        </p:nvCxnSpPr>
        <p:spPr>
          <a:xfrm flipH="1">
            <a:off x="13236751" y="2896576"/>
            <a:ext cx="547366" cy="49991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13177743" y="2619577"/>
            <a:ext cx="12127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Human Source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74" name="Oval 7173"/>
          <p:cNvSpPr/>
          <p:nvPr/>
        </p:nvSpPr>
        <p:spPr>
          <a:xfrm>
            <a:off x="11082369" y="4527549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0690037" y="4082654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0713414" y="2521387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10690037" y="3302020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3020628" y="5196403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12039600" y="5196403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15316200" y="5057198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14478000" y="5057198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6200120" y="4014907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6200120" y="2972616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5316200" y="4014907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5316200" y="2972616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4478000" y="4014907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4478000" y="2972616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15316200" y="1906457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4478000" y="1906457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13075920" y="3987019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13075920" y="2972616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12041937" y="4009737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12041937" y="2967446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12039600" y="1906457"/>
            <a:ext cx="182880" cy="182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 Box 6"/>
          <p:cNvSpPr txBox="1">
            <a:spLocks noChangeArrowheads="1"/>
          </p:cNvSpPr>
          <p:nvPr/>
        </p:nvSpPr>
        <p:spPr bwMode="auto">
          <a:xfrm>
            <a:off x="12107815" y="4952662"/>
            <a:ext cx="10191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Jury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9" name="Text Box 6"/>
          <p:cNvSpPr txBox="1">
            <a:spLocks noChangeArrowheads="1"/>
          </p:cNvSpPr>
          <p:nvPr/>
        </p:nvSpPr>
        <p:spPr bwMode="auto">
          <a:xfrm>
            <a:off x="10014098" y="3549938"/>
            <a:ext cx="8306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Judges 1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" name="Text Box 6"/>
          <p:cNvSpPr txBox="1">
            <a:spLocks noChangeArrowheads="1"/>
          </p:cNvSpPr>
          <p:nvPr/>
        </p:nvSpPr>
        <p:spPr bwMode="auto">
          <a:xfrm>
            <a:off x="10676954" y="2877444"/>
            <a:ext cx="8470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Judges 2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5" name="Straight Arrow Connector 94"/>
          <p:cNvCxnSpPr>
            <a:stCxn id="96" idx="2"/>
            <a:endCxn id="87" idx="5"/>
          </p:cNvCxnSpPr>
          <p:nvPr/>
        </p:nvCxnSpPr>
        <p:spPr>
          <a:xfrm flipH="1">
            <a:off x="12195698" y="1829689"/>
            <a:ext cx="555977" cy="23286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 Box 6"/>
          <p:cNvSpPr txBox="1">
            <a:spLocks noChangeArrowheads="1"/>
          </p:cNvSpPr>
          <p:nvPr/>
        </p:nvSpPr>
        <p:spPr bwMode="auto">
          <a:xfrm>
            <a:off x="12145301" y="1552690"/>
            <a:ext cx="12127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Speaker (Typ.)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13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3036" r="19088" b="20078"/>
          <a:stretch/>
        </p:blipFill>
        <p:spPr>
          <a:xfrm>
            <a:off x="18812179" y="1055841"/>
            <a:ext cx="7934021" cy="5344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3036" r="19088" b="20078"/>
          <a:stretch/>
        </p:blipFill>
        <p:spPr>
          <a:xfrm>
            <a:off x="9057100" y="1145612"/>
            <a:ext cx="7934021" cy="53449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" y="0"/>
            <a:ext cx="89154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(RT Analysis)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MAE Depth (Audio Amplification System Analysis)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19051168" y="597596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8" name="Rectangle 35"/>
          <p:cNvSpPr>
            <a:spLocks noChangeArrowheads="1"/>
          </p:cNvSpPr>
          <p:nvPr/>
        </p:nvSpPr>
        <p:spPr bwMode="auto">
          <a:xfrm>
            <a:off x="19051168" y="1054796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9312015" y="1600200"/>
            <a:ext cx="7451985" cy="4572000"/>
          </a:xfrm>
          <a:prstGeom prst="rect">
            <a:avLst/>
          </a:prstGeom>
          <a:noFill/>
        </p:spPr>
      </p:pic>
      <p:pic>
        <p:nvPicPr>
          <p:cNvPr id="36" name="Picture 35" descr="E:\Thesis\Acoustics\Models\EASE\3-30-15\Saved\7\Pictures\Lawyer\SPL Direct.png"/>
          <p:cNvPicPr/>
          <p:nvPr/>
        </p:nvPicPr>
        <p:blipFill rotWithShape="1">
          <a:blip r:embed="rId4"/>
          <a:srcRect/>
          <a:stretch/>
        </p:blipFill>
        <p:spPr bwMode="auto">
          <a:xfrm>
            <a:off x="17065874" y="1174114"/>
            <a:ext cx="1031290" cy="4126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9044365" y="1524000"/>
            <a:ext cx="7473235" cy="4572000"/>
          </a:xfrm>
          <a:prstGeom prst="rect">
            <a:avLst/>
          </a:prstGeom>
          <a:noFill/>
        </p:spPr>
      </p:pic>
      <p:pic>
        <p:nvPicPr>
          <p:cNvPr id="38" name="Picture 37" descr="E:\Thesis\Acoustics\Models\EASE\3-30-15\Saved\7\Pictures\Speakers SPL Direct 1000.png"/>
          <p:cNvPicPr/>
          <p:nvPr/>
        </p:nvPicPr>
        <p:blipFill rotWithShape="1">
          <a:blip r:embed="rId4"/>
          <a:srcRect/>
          <a:stretch/>
        </p:blipFill>
        <p:spPr bwMode="auto">
          <a:xfrm>
            <a:off x="26609534" y="2057400"/>
            <a:ext cx="731520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1112510" y="685800"/>
            <a:ext cx="3494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 smtClean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 Plot With Reinforcement</a:t>
            </a:r>
            <a:endParaRPr lang="en-US" sz="2000" u="sng" dirty="0">
              <a:solidFill>
                <a:srgbClr val="4BA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790570" y="685800"/>
            <a:ext cx="38508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 smtClean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 Plot Without Reinforcement</a:t>
            </a:r>
            <a:endParaRPr lang="en-US" sz="2000" u="sng" dirty="0">
              <a:solidFill>
                <a:srgbClr val="4BA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 rot="16200000">
            <a:off x="12400188" y="3575983"/>
            <a:ext cx="193224" cy="457200"/>
            <a:chOff x="0" y="0"/>
            <a:chExt cx="193224" cy="457202"/>
          </a:xfrm>
        </p:grpSpPr>
        <p:cxnSp>
          <p:nvCxnSpPr>
            <p:cNvPr id="19" name="Straight Connector 18"/>
            <p:cNvCxnSpPr/>
            <p:nvPr/>
          </p:nvCxnSpPr>
          <p:spPr>
            <a:xfrm rot="1500000" flipH="1" flipV="1">
              <a:off x="193223" y="2"/>
              <a:ext cx="1" cy="457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20100000" flipH="1" flipV="1">
              <a:off x="0" y="0"/>
              <a:ext cx="1" cy="457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948" y="3673207"/>
            <a:ext cx="228600" cy="2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9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3036" r="19088" b="20078"/>
          <a:stretch/>
        </p:blipFill>
        <p:spPr>
          <a:xfrm>
            <a:off x="18812179" y="1055841"/>
            <a:ext cx="7934021" cy="5344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3036" r="19088" b="20078"/>
          <a:stretch/>
        </p:blipFill>
        <p:spPr>
          <a:xfrm>
            <a:off x="9057100" y="1145612"/>
            <a:ext cx="7934021" cy="5344959"/>
          </a:xfrm>
          <a:prstGeom prst="rect">
            <a:avLst/>
          </a:prstGeom>
        </p:spPr>
      </p:pic>
      <p:pic>
        <p:nvPicPr>
          <p:cNvPr id="13" name="Picture 12" descr="E:\Thesis\Acoustics\Models\EASE\3-30-15\Saved\7\Pictures\Lawyer\STI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9352394" y="1604640"/>
            <a:ext cx="7294617" cy="4567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" y="0"/>
            <a:ext cx="89154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(RT Analysis)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MAE Depth (Audio Amplification System Analysis)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19051168" y="597596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8" name="Rectangle 35"/>
          <p:cNvSpPr>
            <a:spLocks noChangeArrowheads="1"/>
          </p:cNvSpPr>
          <p:nvPr/>
        </p:nvSpPr>
        <p:spPr bwMode="auto">
          <a:xfrm>
            <a:off x="19051168" y="1054796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151046" y="685800"/>
            <a:ext cx="34179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 smtClean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 Plot With Reinforcement</a:t>
            </a:r>
            <a:endParaRPr lang="en-US" sz="2000" u="sng" dirty="0">
              <a:solidFill>
                <a:srgbClr val="4BA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829106" y="685800"/>
            <a:ext cx="3773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 smtClean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 Plot Without Reinforcement</a:t>
            </a:r>
            <a:endParaRPr lang="en-US" sz="2000" u="sng" dirty="0">
              <a:solidFill>
                <a:srgbClr val="4BA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9050000" y="1490928"/>
            <a:ext cx="7467686" cy="4605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13815" y="0"/>
            <a:ext cx="388958" cy="5401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13815" y="5445822"/>
            <a:ext cx="389569" cy="118516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 rot="16200000">
            <a:off x="12400188" y="3575983"/>
            <a:ext cx="193224" cy="457200"/>
            <a:chOff x="0" y="0"/>
            <a:chExt cx="193224" cy="457202"/>
          </a:xfrm>
        </p:grpSpPr>
        <p:cxnSp>
          <p:nvCxnSpPr>
            <p:cNvPr id="15" name="Straight Connector 14"/>
            <p:cNvCxnSpPr/>
            <p:nvPr/>
          </p:nvCxnSpPr>
          <p:spPr>
            <a:xfrm rot="1500000" flipH="1" flipV="1">
              <a:off x="193223" y="2"/>
              <a:ext cx="1" cy="457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20100000" flipH="1" flipV="1">
              <a:off x="0" y="0"/>
              <a:ext cx="1" cy="457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948" y="3673207"/>
            <a:ext cx="228600" cy="2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Conclusion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Summary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Acknowledgements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19051168" y="597596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8" name="Rectangle 35"/>
          <p:cNvSpPr>
            <a:spLocks noChangeArrowheads="1"/>
          </p:cNvSpPr>
          <p:nvPr/>
        </p:nvSpPr>
        <p:spPr bwMode="auto">
          <a:xfrm>
            <a:off x="19051168" y="1054796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505" y="2271650"/>
            <a:ext cx="2725359" cy="22494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716000" y="1530880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Depth</a:t>
            </a:r>
            <a:endParaRPr lang="en-US" sz="24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44000" y="1530883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 Depth</a:t>
            </a:r>
            <a:endParaRPr lang="en-US" sz="24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49188" y="1530881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Acoustical Breadth/MAE Depth</a:t>
            </a:r>
            <a:endParaRPr lang="en-US" sz="24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287485" y="1530882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Breadth</a:t>
            </a:r>
            <a:endParaRPr lang="en-US" sz="24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0365" y="2394513"/>
            <a:ext cx="4206240" cy="20718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7616" y="2291012"/>
            <a:ext cx="3348767" cy="2249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888" r="3120"/>
          <a:stretch/>
        </p:blipFill>
        <p:spPr>
          <a:xfrm>
            <a:off x="22986348" y="2768366"/>
            <a:ext cx="4297680" cy="132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1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44000" y="685800"/>
            <a:ext cx="9144000" cy="4204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Acknowledgements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Gerald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Anderson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Scott Mack and the team at H.F. Lenz </a:t>
            </a: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Richard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Mistrick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Mr. Gary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Golaszewski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Michelle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Vigeant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James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Freihaut</a:t>
            </a:r>
            <a:endParaRPr lang="en-US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" y="0"/>
            <a:ext cx="89154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Conclusion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Summary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	Acknowledgements</a:t>
            </a:r>
          </a:p>
          <a:p>
            <a:pPr>
              <a:lnSpc>
                <a:spcPct val="150000"/>
              </a:lnSpc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5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Conclusion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0848" y="2133486"/>
            <a:ext cx="4560203" cy="259102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>
                <a:solidFill>
                  <a:prstClr val="white"/>
                </a:solidFill>
              </a:rPr>
              <a:pPr/>
              <a:t>36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258300" y="3429000"/>
            <a:ext cx="891540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258300" y="474344"/>
            <a:ext cx="8915400" cy="59093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Senior Thesis Presentation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Bucks County Justice Center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Doylestown, PA</a:t>
            </a:r>
          </a:p>
          <a:p>
            <a:pPr algn="ctr">
              <a:lnSpc>
                <a:spcPct val="150000"/>
              </a:lnSpc>
            </a:pPr>
            <a:endParaRPr lang="en-US" sz="3600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Joshua Lange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Lighting/Electrical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Thesis Adviser: Dr. Richard </a:t>
            </a:r>
            <a:r>
              <a:rPr lang="en-US" sz="2400" dirty="0" err="1">
                <a:solidFill>
                  <a:schemeClr val="bg1"/>
                </a:solidFill>
              </a:rPr>
              <a:t>Mistrick</a:t>
            </a:r>
            <a:endParaRPr lang="en-US" sz="24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Electrical Adviser: Gary </a:t>
            </a:r>
            <a:r>
              <a:rPr lang="en-US" sz="2400" dirty="0" err="1">
                <a:solidFill>
                  <a:schemeClr val="bg1"/>
                </a:solidFill>
              </a:rPr>
              <a:t>Golaszewski</a:t>
            </a:r>
            <a:endParaRPr lang="en-US" sz="24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4/15/2015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4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441463" y="685800"/>
            <a:ext cx="2549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Lobby 1000</a:t>
            </a:r>
            <a:endParaRPr lang="en-US" sz="24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3661" y="1817278"/>
            <a:ext cx="8504677" cy="337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4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997" y="1905000"/>
            <a:ext cx="8942005" cy="22875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20205" y="685800"/>
            <a:ext cx="25916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Office 2520</a:t>
            </a:r>
            <a:endParaRPr lang="en-US" sz="24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13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679230" y="685800"/>
            <a:ext cx="4073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Ceremonial Courtroom 4100</a:t>
            </a:r>
            <a:endParaRPr lang="en-US" sz="24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" t="27778" r="6862" b="18889"/>
          <a:stretch/>
        </p:blipFill>
        <p:spPr>
          <a:xfrm>
            <a:off x="2247900" y="1600200"/>
            <a:ext cx="46482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646" y="1443608"/>
            <a:ext cx="8778707" cy="3970784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733402"/>
              </p:ext>
            </p:extLst>
          </p:nvPr>
        </p:nvGraphicFramePr>
        <p:xfrm>
          <a:off x="18789649" y="2286000"/>
          <a:ext cx="8140701" cy="1754505"/>
        </p:xfrm>
        <a:graphic>
          <a:graphicData uri="http://schemas.openxmlformats.org/drawingml/2006/table">
            <a:tbl>
              <a:tblPr/>
              <a:tblGrid>
                <a:gridCol w="2030416"/>
                <a:gridCol w="609125"/>
                <a:gridCol w="710646"/>
                <a:gridCol w="812166"/>
                <a:gridCol w="520294"/>
                <a:gridCol w="523467"/>
                <a:gridCol w="561537"/>
                <a:gridCol w="951758"/>
                <a:gridCol w="710646"/>
                <a:gridCol w="710646"/>
              </a:tblGrid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Space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Fixture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Quantity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Watts per</a:t>
                      </a:r>
                      <a:b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fixture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b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watts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Room</a:t>
                      </a:r>
                      <a:b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Area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LPD</a:t>
                      </a:r>
                      <a:b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(W/SF)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Space Type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Allowed</a:t>
                      </a:r>
                      <a:b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LPD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Allowed</a:t>
                      </a:r>
                      <a:b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Watts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Ceremonial Courtroom 4100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1905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2900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Courtroom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4988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22.4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14.1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338.4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14.1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183.3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43.6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130.8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31.5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63.4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743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Presentation Overview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Location/Site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Building Overview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208" y="228600"/>
            <a:ext cx="4557921" cy="3150839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 rot="19200000">
            <a:off x="9576090" y="2276270"/>
            <a:ext cx="493776" cy="73152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9291208" y="3436934"/>
            <a:ext cx="4572000" cy="2830310"/>
            <a:chOff x="691698" y="2387600"/>
            <a:chExt cx="4185102" cy="259080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1698" y="2387600"/>
              <a:ext cx="4185102" cy="25908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836" y="4686151"/>
              <a:ext cx="285964" cy="292249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4133732" y="3429000"/>
            <a:ext cx="4001868" cy="2823185"/>
            <a:chOff x="5128053" y="4034815"/>
            <a:chExt cx="4015947" cy="282318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8053" y="4034815"/>
              <a:ext cx="4015947" cy="282318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8036" y="6565751"/>
              <a:ext cx="285964" cy="29224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14144147" y="223164"/>
            <a:ext cx="3991453" cy="3148189"/>
            <a:chOff x="242680" y="4040359"/>
            <a:chExt cx="3572365" cy="281764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2680" y="4040359"/>
              <a:ext cx="3572365" cy="2817641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680" y="6565750"/>
              <a:ext cx="285964" cy="292249"/>
            </a:xfrm>
            <a:prstGeom prst="rect">
              <a:avLst/>
            </a:prstGeom>
          </p:spPr>
        </p:pic>
      </p:grpSp>
      <p:sp>
        <p:nvSpPr>
          <p:cNvPr id="48" name="TextBox 47"/>
          <p:cNvSpPr txBox="1"/>
          <p:nvPr/>
        </p:nvSpPr>
        <p:spPr>
          <a:xfrm>
            <a:off x="9291208" y="3440668"/>
            <a:ext cx="4111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4133732" y="3436934"/>
            <a:ext cx="4111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144147" y="234244"/>
            <a:ext cx="4111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2657424" y="247535"/>
            <a:ext cx="1216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Existing Administration Building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83710">
            <a:off x="9569220" y="2269886"/>
            <a:ext cx="496715" cy="72520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9301496" y="665131"/>
            <a:ext cx="365760" cy="36933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1313933" y="3002020"/>
            <a:ext cx="365760" cy="36933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959742" y="873629"/>
            <a:ext cx="365760" cy="36933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 rot="14336784">
            <a:off x="11902255" y="1044318"/>
            <a:ext cx="114300" cy="228600"/>
            <a:chOff x="7603862" y="1519857"/>
            <a:chExt cx="114300" cy="228600"/>
          </a:xfrm>
        </p:grpSpPr>
        <p:cxnSp>
          <p:nvCxnSpPr>
            <p:cNvPr id="57" name="Straight Connector 56"/>
            <p:cNvCxnSpPr/>
            <p:nvPr/>
          </p:nvCxnSpPr>
          <p:spPr>
            <a:xfrm rot="3600000" flipH="1">
              <a:off x="7489562" y="1634157"/>
              <a:ext cx="228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-3600000" flipH="1">
              <a:off x="7603862" y="1634157"/>
              <a:ext cx="228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 rot="8160000">
            <a:off x="9575827" y="920497"/>
            <a:ext cx="114300" cy="228600"/>
            <a:chOff x="7603862" y="1519857"/>
            <a:chExt cx="114300" cy="228600"/>
          </a:xfrm>
        </p:grpSpPr>
        <p:cxnSp>
          <p:nvCxnSpPr>
            <p:cNvPr id="60" name="Straight Connector 59"/>
            <p:cNvCxnSpPr/>
            <p:nvPr/>
          </p:nvCxnSpPr>
          <p:spPr>
            <a:xfrm rot="3600000" flipH="1">
              <a:off x="7489562" y="1634157"/>
              <a:ext cx="228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-3600000" flipH="1">
              <a:off x="7603862" y="1634157"/>
              <a:ext cx="228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 rot="20400000">
            <a:off x="11154924" y="3093783"/>
            <a:ext cx="114300" cy="228600"/>
            <a:chOff x="7603862" y="1519857"/>
            <a:chExt cx="114300" cy="228600"/>
          </a:xfrm>
        </p:grpSpPr>
        <p:cxnSp>
          <p:nvCxnSpPr>
            <p:cNvPr id="63" name="Straight Connector 62"/>
            <p:cNvCxnSpPr/>
            <p:nvPr/>
          </p:nvCxnSpPr>
          <p:spPr>
            <a:xfrm rot="3600000" flipH="1">
              <a:off x="7489562" y="1634157"/>
              <a:ext cx="228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-3600000" flipH="1">
              <a:off x="7603862" y="1634157"/>
              <a:ext cx="228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100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340471" y="685800"/>
            <a:ext cx="2751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Circuit Study</a:t>
            </a:r>
            <a:endParaRPr lang="en-US" sz="24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231257"/>
              </p:ext>
            </p:extLst>
          </p:nvPr>
        </p:nvGraphicFramePr>
        <p:xfrm>
          <a:off x="10274299" y="2044065"/>
          <a:ext cx="6883401" cy="1384935"/>
        </p:xfrm>
        <a:graphic>
          <a:graphicData uri="http://schemas.openxmlformats.org/drawingml/2006/table">
            <a:tbl>
              <a:tblPr/>
              <a:tblGrid>
                <a:gridCol w="1104391"/>
                <a:gridCol w="418907"/>
                <a:gridCol w="799731"/>
                <a:gridCol w="1053614"/>
                <a:gridCol w="609319"/>
                <a:gridCol w="469683"/>
                <a:gridCol w="418907"/>
                <a:gridCol w="866375"/>
                <a:gridCol w="482378"/>
                <a:gridCol w="660096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Designation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KVA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Primary</a:t>
                      </a:r>
                      <a:b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Voltage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Secondary</a:t>
                      </a:r>
                      <a:b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Voltage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Phase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Type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%Z*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Mounting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 </a:t>
                      </a:r>
                      <a:r>
                        <a:rPr lang="en-US" sz="1200" b="0" i="0" u="none" strike="noStrike" baseline="-25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FLA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  <a:r>
                        <a:rPr lang="en-US" sz="1200" b="0" i="0" u="none" strike="noStrike" baseline="-25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SC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34,500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480Y/277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Floor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7,217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125,511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208Y/120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Hung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13,879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208Y/120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Hung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20,818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T29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208Y/120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Hung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6,574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208Y/120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Hung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36,738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3"/>
              <p:cNvSpPr txBox="1"/>
              <p:nvPr/>
            </p:nvSpPr>
            <p:spPr>
              <a:xfrm>
                <a:off x="14630400" y="3942416"/>
                <a:ext cx="2591222" cy="36894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1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𝑆𝐶</m:t>
                          </m:r>
                          <m:r>
                            <a:rPr lang="en-US" sz="11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1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𝑆𝑒𝑐𝑜𝑛𝑑𝑎𝑟𝑦</m:t>
                          </m:r>
                        </m:sub>
                      </m:sSub>
                      <m:r>
                        <a:rPr lang="en-US" sz="11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1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𝑝𝑟𝑖𝑚𝑎𝑟𝑦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𝑠𝑒𝑐𝑜𝑛𝑑𝑎𝑟𝑦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1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d>
                        <m:dPr>
                          <m:ctrlPr>
                            <a:rPr lang="en-US" sz="11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𝑆𝐶</m:t>
                              </m:r>
                              <m: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𝑃𝑟𝑖𝑚𝑎𝑟𝑦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0400" y="3942416"/>
                <a:ext cx="2591222" cy="368947"/>
              </a:xfrm>
              <a:prstGeom prst="rect">
                <a:avLst/>
              </a:prstGeom>
              <a:blipFill rotWithShape="0">
                <a:blip r:embed="rId2"/>
                <a:stretch>
                  <a:fillRect l="-941" t="-1667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2"/>
              <p:cNvSpPr txBox="1"/>
              <p:nvPr/>
            </p:nvSpPr>
            <p:spPr>
              <a:xfrm>
                <a:off x="12505892" y="3942416"/>
                <a:ext cx="1165512" cy="380361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1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𝑆𝐶</m:t>
                          </m:r>
                        </m:sub>
                      </m:sSub>
                      <m:r>
                        <a:rPr lang="en-US" sz="11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1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100" b="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100" b="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100" b="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𝐹𝐿𝐴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sz="11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num>
                            <m:den>
                              <m: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%</m:t>
                              </m:r>
                              <m: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5892" y="3942416"/>
                <a:ext cx="1165512" cy="380361"/>
              </a:xfrm>
              <a:prstGeom prst="rect">
                <a:avLst/>
              </a:prstGeom>
              <a:blipFill rotWithShape="0">
                <a:blip r:embed="rId3"/>
                <a:stretch>
                  <a:fillRect l="-2604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"/>
              <p:cNvSpPr txBox="1"/>
              <p:nvPr/>
            </p:nvSpPr>
            <p:spPr>
              <a:xfrm>
                <a:off x="10287000" y="3942416"/>
                <a:ext cx="1259897" cy="385105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1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𝐹𝐿𝐴</m:t>
                          </m:r>
                        </m:sub>
                      </m:sSub>
                      <m:r>
                        <a:rPr lang="en-US" sz="11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1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𝑘𝑉𝐴</m:t>
                              </m:r>
                            </m:e>
                          </m:d>
                          <m:d>
                            <m:dPr>
                              <m:ctrlP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1000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100" b="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𝐿𝐿</m:t>
                                  </m:r>
                                </m:sub>
                              </m:sSub>
                            </m:e>
                          </m:d>
                          <m:rad>
                            <m:radPr>
                              <m:degHide m:val="on"/>
                              <m:ctrlP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0" y="3942416"/>
                <a:ext cx="1259897" cy="385105"/>
              </a:xfrm>
              <a:prstGeom prst="rect">
                <a:avLst/>
              </a:prstGeom>
              <a:blipFill rotWithShape="0">
                <a:blip r:embed="rId4"/>
                <a:stretch>
                  <a:fillRect l="-2427"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68067"/>
              </p:ext>
            </p:extLst>
          </p:nvPr>
        </p:nvGraphicFramePr>
        <p:xfrm>
          <a:off x="18364200" y="1944067"/>
          <a:ext cx="8991600" cy="2366010"/>
        </p:xfrm>
        <a:graphic>
          <a:graphicData uri="http://schemas.openxmlformats.org/drawingml/2006/table">
            <a:tbl>
              <a:tblPr/>
              <a:tblGrid>
                <a:gridCol w="1001549"/>
                <a:gridCol w="1321664"/>
                <a:gridCol w="532469"/>
                <a:gridCol w="583180"/>
                <a:gridCol w="637061"/>
                <a:gridCol w="849415"/>
                <a:gridCol w="342302"/>
                <a:gridCol w="484927"/>
                <a:gridCol w="380335"/>
                <a:gridCol w="637061"/>
                <a:gridCol w="2221637"/>
              </a:tblGrid>
              <a:tr h="7810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Location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Conductor Type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Length</a:t>
                      </a:r>
                      <a:b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(Feet)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Table 5</a:t>
                      </a:r>
                      <a:b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  <a:r>
                        <a:rPr lang="en-US" sz="1200" b="0" i="0" u="none" strike="noStrike" baseline="-25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3∅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Conductors</a:t>
                      </a:r>
                      <a:b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per phase (n)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</a:t>
                      </a:r>
                      <a:r>
                        <a:rPr lang="en-US" sz="1200" b="0" i="0" u="none" strike="noStrike" baseline="-25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LL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b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3∅ Faults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  <a:r>
                        <a:rPr lang="en-US" sz="1200" b="0" i="0" u="none" strike="noStrike" baseline="-25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SC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Bus #2 Feed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 Sets 300 KCMIL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18177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125,511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100,476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Approximate length of conductor from main panel to bus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Level 6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800A Bus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49300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100,476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89,898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Length of bus to electrical room based on floor to floor height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Level 5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800A Bus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49300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100,476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81,335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Level 4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800A Bus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49300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100,476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74,262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Level 3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800A Bus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49300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100,476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68,320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Level 2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800A Bus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49300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100,476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63,259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Level 1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800A Bus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49300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100,476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58,896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"/>
              <p:cNvSpPr txBox="1"/>
              <p:nvPr/>
            </p:nvSpPr>
            <p:spPr>
              <a:xfrm>
                <a:off x="20650200" y="4599400"/>
                <a:ext cx="1676805" cy="383759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1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 </m:t>
                      </m:r>
                      <m:r>
                        <a:rPr lang="en-US" sz="11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𝑓𝑎𝑢𝑙𝑡𝑠</m:t>
                      </m:r>
                      <m:r>
                        <a:rPr lang="en-US" sz="11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11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11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1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  <m:d>
                            <m:dPr>
                              <m:ctrlP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  <m:d>
                            <m:dPr>
                              <m:ctrlP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1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3∅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  <m:d>
                            <m:dPr>
                              <m:ctrlP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d>
                            <m:dPr>
                              <m:ctrlPr>
                                <a:rPr lang="en-US" sz="11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1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𝐿𝐿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0200" y="4599400"/>
                <a:ext cx="1676805" cy="383759"/>
              </a:xfrm>
              <a:prstGeom prst="rect">
                <a:avLst/>
              </a:prstGeom>
              <a:blipFill rotWithShape="0">
                <a:blip r:embed="rId5"/>
                <a:stretch>
                  <a:fillRect l="-1455"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2"/>
              <p:cNvSpPr txBox="1"/>
              <p:nvPr/>
            </p:nvSpPr>
            <p:spPr>
              <a:xfrm>
                <a:off x="23317200" y="4635500"/>
                <a:ext cx="667042" cy="347659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1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1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11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7200" y="4635500"/>
                <a:ext cx="667042" cy="347659"/>
              </a:xfrm>
              <a:prstGeom prst="rect">
                <a:avLst/>
              </a:prstGeom>
              <a:blipFill rotWithShape="0">
                <a:blip r:embed="rId6"/>
                <a:stretch>
                  <a:fillRect l="-4587" r="-7339" b="-1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609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Presentation Overview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Location/Site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Building Overview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308831" y="685800"/>
            <a:ext cx="91249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Statistics</a:t>
            </a:r>
          </a:p>
          <a:p>
            <a:pPr algn="ctr"/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273,000 GSF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Levels: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 grade (with penthouse)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2 below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		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Dates of construction: July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2011-February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Project Cost: approximately $84 million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208" y="228600"/>
            <a:ext cx="4557921" cy="3150839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 rot="19200000">
            <a:off x="9576090" y="2276270"/>
            <a:ext cx="493776" cy="73152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9291208" y="3436934"/>
            <a:ext cx="4572000" cy="2830310"/>
            <a:chOff x="691698" y="2387600"/>
            <a:chExt cx="4185102" cy="259080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1698" y="2387600"/>
              <a:ext cx="4185102" cy="25908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836" y="4686151"/>
              <a:ext cx="285964" cy="292249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4133732" y="3429000"/>
            <a:ext cx="4001868" cy="2823185"/>
            <a:chOff x="5128053" y="4034815"/>
            <a:chExt cx="4015947" cy="282318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8053" y="4034815"/>
              <a:ext cx="4015947" cy="282318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8036" y="6565751"/>
              <a:ext cx="285964" cy="29224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14144147" y="223164"/>
            <a:ext cx="3991453" cy="3148189"/>
            <a:chOff x="242680" y="4040359"/>
            <a:chExt cx="3572365" cy="281764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2680" y="4040359"/>
              <a:ext cx="3572365" cy="2817641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680" y="6565750"/>
              <a:ext cx="285964" cy="292249"/>
            </a:xfrm>
            <a:prstGeom prst="rect">
              <a:avLst/>
            </a:prstGeom>
          </p:spPr>
        </p:pic>
      </p:grpSp>
      <p:sp>
        <p:nvSpPr>
          <p:cNvPr id="48" name="TextBox 47"/>
          <p:cNvSpPr txBox="1"/>
          <p:nvPr/>
        </p:nvSpPr>
        <p:spPr>
          <a:xfrm>
            <a:off x="9291208" y="3440668"/>
            <a:ext cx="4111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4133732" y="3436934"/>
            <a:ext cx="4111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144147" y="234244"/>
            <a:ext cx="4111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2657424" y="247535"/>
            <a:ext cx="1216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Existing Administration Building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83710">
            <a:off x="9569220" y="2269886"/>
            <a:ext cx="496715" cy="72520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9301496" y="665131"/>
            <a:ext cx="365760" cy="36933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1313933" y="3002020"/>
            <a:ext cx="365760" cy="36933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959742" y="873629"/>
            <a:ext cx="365760" cy="36933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 rot="14336784">
            <a:off x="11902255" y="1044318"/>
            <a:ext cx="114300" cy="228600"/>
            <a:chOff x="7603862" y="1519857"/>
            <a:chExt cx="114300" cy="228600"/>
          </a:xfrm>
        </p:grpSpPr>
        <p:cxnSp>
          <p:nvCxnSpPr>
            <p:cNvPr id="57" name="Straight Connector 56"/>
            <p:cNvCxnSpPr/>
            <p:nvPr/>
          </p:nvCxnSpPr>
          <p:spPr>
            <a:xfrm rot="3600000" flipH="1">
              <a:off x="7489562" y="1634157"/>
              <a:ext cx="228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-3600000" flipH="1">
              <a:off x="7603862" y="1634157"/>
              <a:ext cx="228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 rot="8160000">
            <a:off x="9575827" y="920497"/>
            <a:ext cx="114300" cy="228600"/>
            <a:chOff x="7603862" y="1519857"/>
            <a:chExt cx="114300" cy="228600"/>
          </a:xfrm>
        </p:grpSpPr>
        <p:cxnSp>
          <p:nvCxnSpPr>
            <p:cNvPr id="60" name="Straight Connector 59"/>
            <p:cNvCxnSpPr/>
            <p:nvPr/>
          </p:nvCxnSpPr>
          <p:spPr>
            <a:xfrm rot="3600000" flipH="1">
              <a:off x="7489562" y="1634157"/>
              <a:ext cx="228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-3600000" flipH="1">
              <a:off x="7603862" y="1634157"/>
              <a:ext cx="228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 rot="20400000">
            <a:off x="11154924" y="3093783"/>
            <a:ext cx="114300" cy="228600"/>
            <a:chOff x="7603862" y="1519857"/>
            <a:chExt cx="114300" cy="228600"/>
          </a:xfrm>
        </p:grpSpPr>
        <p:cxnSp>
          <p:nvCxnSpPr>
            <p:cNvPr id="63" name="Straight Connector 62"/>
            <p:cNvCxnSpPr/>
            <p:nvPr/>
          </p:nvCxnSpPr>
          <p:spPr>
            <a:xfrm rot="3600000" flipH="1">
              <a:off x="7489562" y="1634157"/>
              <a:ext cx="228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-3600000" flipH="1">
              <a:off x="7603862" y="1634157"/>
              <a:ext cx="228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268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Presentation Overview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Location/Site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Building Overview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Mechanical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8308831" y="655156"/>
            <a:ext cx="91440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Team</a:t>
            </a:r>
          </a:p>
          <a:p>
            <a:pPr>
              <a:lnSpc>
                <a:spcPct val="150000"/>
              </a:lnSpc>
            </a:pPr>
            <a:r>
              <a:rPr lang="en-US" sz="2400" u="sng" dirty="0" smtClean="0">
                <a:solidFill>
                  <a:schemeClr val="bg1"/>
                </a:solidFill>
              </a:rPr>
              <a:t>Architect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US" sz="2400" dirty="0" smtClean="0">
                <a:solidFill>
                  <a:schemeClr val="bg1"/>
                </a:solidFill>
              </a:rPr>
              <a:t>HOK</a:t>
            </a:r>
          </a:p>
          <a:p>
            <a:pPr>
              <a:lnSpc>
                <a:spcPct val="150000"/>
              </a:lnSpc>
            </a:pPr>
            <a:r>
              <a:rPr lang="en-US" sz="2400" u="sng" dirty="0">
                <a:solidFill>
                  <a:schemeClr val="bg1"/>
                </a:solidFill>
              </a:rPr>
              <a:t>MEP</a:t>
            </a:r>
            <a:r>
              <a:rPr lang="en-US" sz="2400" dirty="0">
                <a:solidFill>
                  <a:schemeClr val="bg1"/>
                </a:solidFill>
              </a:rPr>
              <a:t>: H. F. Lenz</a:t>
            </a:r>
          </a:p>
          <a:p>
            <a:pPr>
              <a:lnSpc>
                <a:spcPct val="150000"/>
              </a:lnSpc>
            </a:pPr>
            <a:r>
              <a:rPr lang="en-US" sz="2400" u="sng" dirty="0" smtClean="0">
                <a:solidFill>
                  <a:schemeClr val="bg1"/>
                </a:solidFill>
              </a:rPr>
              <a:t>Lighting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US" sz="2400" dirty="0" err="1">
                <a:solidFill>
                  <a:schemeClr val="bg1"/>
                </a:solidFill>
              </a:rPr>
              <a:t>Tigue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Lighting</a:t>
            </a:r>
          </a:p>
          <a:p>
            <a:pPr>
              <a:lnSpc>
                <a:spcPct val="150000"/>
              </a:lnSpc>
            </a:pPr>
            <a:r>
              <a:rPr lang="en-US" sz="2400" u="sng" dirty="0">
                <a:solidFill>
                  <a:schemeClr val="bg1"/>
                </a:solidFill>
              </a:rPr>
              <a:t>Telecom, Data, A/V, and Acoustics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US" sz="2400" dirty="0" err="1">
                <a:solidFill>
                  <a:schemeClr val="bg1"/>
                </a:solidFill>
              </a:rPr>
              <a:t>Acentech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Incorporated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u="sng" dirty="0" smtClean="0">
                <a:solidFill>
                  <a:schemeClr val="bg1"/>
                </a:solidFill>
              </a:rPr>
              <a:t>Civil Engineering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400" dirty="0">
                <a:solidFill>
                  <a:schemeClr val="bg1"/>
                </a:solidFill>
              </a:rPr>
              <a:t>Carroll Engineering Corporation</a:t>
            </a:r>
          </a:p>
          <a:p>
            <a:pPr>
              <a:lnSpc>
                <a:spcPct val="150000"/>
              </a:lnSpc>
            </a:pPr>
            <a:r>
              <a:rPr lang="en-US" sz="2400" u="sng" dirty="0" smtClean="0">
                <a:solidFill>
                  <a:schemeClr val="bg1"/>
                </a:solidFill>
              </a:rPr>
              <a:t>Structural</a:t>
            </a:r>
            <a:r>
              <a:rPr lang="en-US" sz="2400" dirty="0">
                <a:solidFill>
                  <a:schemeClr val="bg1"/>
                </a:solidFill>
              </a:rPr>
              <a:t>: The Harman Group</a:t>
            </a:r>
          </a:p>
          <a:p>
            <a:pPr>
              <a:lnSpc>
                <a:spcPct val="150000"/>
              </a:lnSpc>
            </a:pPr>
            <a:r>
              <a:rPr lang="en-US" sz="2400" u="sng" dirty="0">
                <a:solidFill>
                  <a:schemeClr val="bg1"/>
                </a:solidFill>
              </a:rPr>
              <a:t>Security and Code Consulting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US" sz="2400" dirty="0" err="1">
                <a:solidFill>
                  <a:schemeClr val="bg1"/>
                </a:solidFill>
              </a:rPr>
              <a:t>Brinjac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Engineers</a:t>
            </a:r>
          </a:p>
          <a:p>
            <a:pPr>
              <a:lnSpc>
                <a:spcPct val="150000"/>
              </a:lnSpc>
            </a:pPr>
            <a:r>
              <a:rPr lang="en-US" sz="2400" u="sng" dirty="0" smtClean="0">
                <a:solidFill>
                  <a:schemeClr val="bg1"/>
                </a:solidFill>
              </a:rPr>
              <a:t>General </a:t>
            </a:r>
            <a:r>
              <a:rPr lang="en-US" sz="2400" u="sng" dirty="0">
                <a:solidFill>
                  <a:schemeClr val="bg1"/>
                </a:solidFill>
              </a:rPr>
              <a:t>Contractor</a:t>
            </a:r>
            <a:r>
              <a:rPr lang="en-US" sz="2400" dirty="0">
                <a:solidFill>
                  <a:schemeClr val="bg1"/>
                </a:solidFill>
              </a:rPr>
              <a:t>: Ernest Bock &amp; Sons, Inc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208" y="228600"/>
            <a:ext cx="4557921" cy="3150839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 rot="19200000">
            <a:off x="9576090" y="2276270"/>
            <a:ext cx="493776" cy="73152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9291208" y="3436934"/>
            <a:ext cx="4572000" cy="2830310"/>
            <a:chOff x="691698" y="2387600"/>
            <a:chExt cx="4185102" cy="259080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1698" y="2387600"/>
              <a:ext cx="4185102" cy="259080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836" y="4686151"/>
              <a:ext cx="285964" cy="292249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14133732" y="3429000"/>
            <a:ext cx="4001868" cy="2823185"/>
            <a:chOff x="5128053" y="4034815"/>
            <a:chExt cx="4015947" cy="282318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8053" y="4034815"/>
              <a:ext cx="4015947" cy="282318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8036" y="6565751"/>
              <a:ext cx="285964" cy="292249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14144147" y="223164"/>
            <a:ext cx="3991453" cy="3148189"/>
            <a:chOff x="242680" y="4040359"/>
            <a:chExt cx="3572365" cy="2817641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2680" y="4040359"/>
              <a:ext cx="3572365" cy="2817641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680" y="6565750"/>
              <a:ext cx="285964" cy="292249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291208" y="3440668"/>
            <a:ext cx="4111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133732" y="3436934"/>
            <a:ext cx="4111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4144147" y="234244"/>
            <a:ext cx="4111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657424" y="247535"/>
            <a:ext cx="1216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Existing Administration Building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83710">
            <a:off x="9569220" y="2269886"/>
            <a:ext cx="496715" cy="725204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9301496" y="665131"/>
            <a:ext cx="365760" cy="36933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313933" y="3002020"/>
            <a:ext cx="365760" cy="36933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959742" y="873629"/>
            <a:ext cx="365760" cy="36933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 rot="14336784">
            <a:off x="11902255" y="1044318"/>
            <a:ext cx="114300" cy="228600"/>
            <a:chOff x="7603862" y="1519857"/>
            <a:chExt cx="114300" cy="228600"/>
          </a:xfrm>
        </p:grpSpPr>
        <p:cxnSp>
          <p:nvCxnSpPr>
            <p:cNvPr id="58" name="Straight Connector 57"/>
            <p:cNvCxnSpPr/>
            <p:nvPr/>
          </p:nvCxnSpPr>
          <p:spPr>
            <a:xfrm rot="3600000" flipH="1">
              <a:off x="7489562" y="1634157"/>
              <a:ext cx="228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-3600000" flipH="1">
              <a:off x="7603862" y="1634157"/>
              <a:ext cx="228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 rot="8160000">
            <a:off x="9575827" y="920497"/>
            <a:ext cx="114300" cy="228600"/>
            <a:chOff x="7603862" y="1519857"/>
            <a:chExt cx="114300" cy="228600"/>
          </a:xfrm>
        </p:grpSpPr>
        <p:cxnSp>
          <p:nvCxnSpPr>
            <p:cNvPr id="61" name="Straight Connector 60"/>
            <p:cNvCxnSpPr/>
            <p:nvPr/>
          </p:nvCxnSpPr>
          <p:spPr>
            <a:xfrm rot="3600000" flipH="1">
              <a:off x="7489562" y="1634157"/>
              <a:ext cx="228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-3600000" flipH="1">
              <a:off x="7603862" y="1634157"/>
              <a:ext cx="228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 rot="20400000">
            <a:off x="11154924" y="3093783"/>
            <a:ext cx="114300" cy="228600"/>
            <a:chOff x="7603862" y="1519857"/>
            <a:chExt cx="114300" cy="228600"/>
          </a:xfrm>
        </p:grpSpPr>
        <p:cxnSp>
          <p:nvCxnSpPr>
            <p:cNvPr id="64" name="Straight Connector 63"/>
            <p:cNvCxnSpPr/>
            <p:nvPr/>
          </p:nvCxnSpPr>
          <p:spPr>
            <a:xfrm rot="3600000" flipH="1">
              <a:off x="7489562" y="1634157"/>
              <a:ext cx="228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-3600000" flipH="1">
              <a:off x="7603862" y="1634157"/>
              <a:ext cx="228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748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Main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Lobby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Open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Office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Ceremonial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Courtroom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0" y="685800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Outdoor Space: Main Plaza</a:t>
            </a:r>
            <a:endParaRPr lang="en-US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8307049" y="685800"/>
            <a:ext cx="912495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Criteria</a:t>
            </a:r>
          </a:p>
          <a:p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Qualitative</a:t>
            </a:r>
            <a:endParaRPr lang="en-US" sz="2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Consistency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</a:t>
            </a:r>
          </a:p>
          <a:p>
            <a:endParaRPr lang="en-US" sz="24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:80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CCT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3500K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of 20% reduction from ASHRAE maximum LPD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30400" y="993577"/>
            <a:ext cx="27432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Freeform 6"/>
          <p:cNvSpPr/>
          <p:nvPr/>
        </p:nvSpPr>
        <p:spPr>
          <a:xfrm>
            <a:off x="16082544" y="1423432"/>
            <a:ext cx="559026" cy="520758"/>
          </a:xfrm>
          <a:custGeom>
            <a:avLst/>
            <a:gdLst>
              <a:gd name="connsiteX0" fmla="*/ 664206 w 1289691"/>
              <a:gd name="connsiteY0" fmla="*/ 0 h 1265863"/>
              <a:gd name="connsiteX1" fmla="*/ 893551 w 1289691"/>
              <a:gd name="connsiteY1" fmla="*/ 288915 h 1265863"/>
              <a:gd name="connsiteX2" fmla="*/ 985884 w 1289691"/>
              <a:gd name="connsiteY2" fmla="*/ 205517 h 1265863"/>
              <a:gd name="connsiteX3" fmla="*/ 1128852 w 1289691"/>
              <a:gd name="connsiteY3" fmla="*/ 414012 h 1265863"/>
              <a:gd name="connsiteX4" fmla="*/ 1045454 w 1289691"/>
              <a:gd name="connsiteY4" fmla="*/ 488475 h 1265863"/>
              <a:gd name="connsiteX5" fmla="*/ 1289691 w 1289691"/>
              <a:gd name="connsiteY5" fmla="*/ 768454 h 1265863"/>
              <a:gd name="connsiteX6" fmla="*/ 622507 w 1289691"/>
              <a:gd name="connsiteY6" fmla="*/ 1265863 h 1265863"/>
              <a:gd name="connsiteX7" fmla="*/ 0 w 1289691"/>
              <a:gd name="connsiteY7" fmla="*/ 482518 h 1265863"/>
              <a:gd name="connsiteX8" fmla="*/ 205517 w 1289691"/>
              <a:gd name="connsiteY8" fmla="*/ 369334 h 1265863"/>
              <a:gd name="connsiteX9" fmla="*/ 282958 w 1289691"/>
              <a:gd name="connsiteY9" fmla="*/ 476561 h 1265863"/>
              <a:gd name="connsiteX10" fmla="*/ 554001 w 1289691"/>
              <a:gd name="connsiteY10" fmla="*/ 265087 h 1265863"/>
              <a:gd name="connsiteX11" fmla="*/ 449754 w 1289691"/>
              <a:gd name="connsiteY11" fmla="*/ 160839 h 1265863"/>
              <a:gd name="connsiteX12" fmla="*/ 664206 w 1289691"/>
              <a:gd name="connsiteY12" fmla="*/ 0 h 1265863"/>
              <a:gd name="connsiteX0" fmla="*/ 649314 w 1274799"/>
              <a:gd name="connsiteY0" fmla="*/ 0 h 1265863"/>
              <a:gd name="connsiteX1" fmla="*/ 878659 w 1274799"/>
              <a:gd name="connsiteY1" fmla="*/ 288915 h 1265863"/>
              <a:gd name="connsiteX2" fmla="*/ 970992 w 1274799"/>
              <a:gd name="connsiteY2" fmla="*/ 205517 h 1265863"/>
              <a:gd name="connsiteX3" fmla="*/ 1113960 w 1274799"/>
              <a:gd name="connsiteY3" fmla="*/ 414012 h 1265863"/>
              <a:gd name="connsiteX4" fmla="*/ 1030562 w 1274799"/>
              <a:gd name="connsiteY4" fmla="*/ 488475 h 1265863"/>
              <a:gd name="connsiteX5" fmla="*/ 1274799 w 1274799"/>
              <a:gd name="connsiteY5" fmla="*/ 768454 h 1265863"/>
              <a:gd name="connsiteX6" fmla="*/ 607615 w 1274799"/>
              <a:gd name="connsiteY6" fmla="*/ 1265863 h 1265863"/>
              <a:gd name="connsiteX7" fmla="*/ 0 w 1274799"/>
              <a:gd name="connsiteY7" fmla="*/ 503372 h 1265863"/>
              <a:gd name="connsiteX8" fmla="*/ 190625 w 1274799"/>
              <a:gd name="connsiteY8" fmla="*/ 369334 h 1265863"/>
              <a:gd name="connsiteX9" fmla="*/ 268066 w 1274799"/>
              <a:gd name="connsiteY9" fmla="*/ 476561 h 1265863"/>
              <a:gd name="connsiteX10" fmla="*/ 539109 w 1274799"/>
              <a:gd name="connsiteY10" fmla="*/ 265087 h 1265863"/>
              <a:gd name="connsiteX11" fmla="*/ 434862 w 1274799"/>
              <a:gd name="connsiteY11" fmla="*/ 160839 h 1265863"/>
              <a:gd name="connsiteX12" fmla="*/ 649314 w 1274799"/>
              <a:gd name="connsiteY12" fmla="*/ 0 h 126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74799" h="1265863">
                <a:moveTo>
                  <a:pt x="649314" y="0"/>
                </a:moveTo>
                <a:lnTo>
                  <a:pt x="878659" y="288915"/>
                </a:lnTo>
                <a:lnTo>
                  <a:pt x="970992" y="205517"/>
                </a:lnTo>
                <a:lnTo>
                  <a:pt x="1113960" y="414012"/>
                </a:lnTo>
                <a:lnTo>
                  <a:pt x="1030562" y="488475"/>
                </a:lnTo>
                <a:lnTo>
                  <a:pt x="1274799" y="768454"/>
                </a:lnTo>
                <a:lnTo>
                  <a:pt x="607615" y="1265863"/>
                </a:lnTo>
                <a:lnTo>
                  <a:pt x="0" y="503372"/>
                </a:lnTo>
                <a:lnTo>
                  <a:pt x="190625" y="369334"/>
                </a:lnTo>
                <a:lnTo>
                  <a:pt x="268066" y="476561"/>
                </a:lnTo>
                <a:lnTo>
                  <a:pt x="539109" y="265087"/>
                </a:lnTo>
                <a:lnTo>
                  <a:pt x="434862" y="160839"/>
                </a:lnTo>
                <a:lnTo>
                  <a:pt x="649314" y="0"/>
                </a:lnTo>
                <a:close/>
              </a:path>
            </a:pathLst>
          </a:custGeom>
          <a:noFill/>
          <a:ln w="38100" cap="flat" cmpd="sng" algn="ctr">
            <a:solidFill>
              <a:schemeClr val="accent5"/>
            </a:solidFill>
            <a:prstDash val="sysDot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4902232" y="2667364"/>
            <a:ext cx="486351" cy="536930"/>
            <a:chOff x="9971989" y="2476500"/>
            <a:chExt cx="486351" cy="536930"/>
          </a:xfrm>
        </p:grpSpPr>
        <p:sp>
          <p:nvSpPr>
            <p:cNvPr id="9" name="Freeform 8"/>
            <p:cNvSpPr/>
            <p:nvPr/>
          </p:nvSpPr>
          <p:spPr>
            <a:xfrm rot="19325278">
              <a:off x="9971989" y="2488788"/>
              <a:ext cx="193442" cy="415279"/>
            </a:xfrm>
            <a:custGeom>
              <a:avLst/>
              <a:gdLst>
                <a:gd name="connsiteX0" fmla="*/ 514350 w 519113"/>
                <a:gd name="connsiteY0" fmla="*/ 0 h 1114425"/>
                <a:gd name="connsiteX1" fmla="*/ 0 w 519113"/>
                <a:gd name="connsiteY1" fmla="*/ 1114425 h 1114425"/>
                <a:gd name="connsiteX2" fmla="*/ 519113 w 519113"/>
                <a:gd name="connsiteY2" fmla="*/ 559594 h 1114425"/>
                <a:gd name="connsiteX3" fmla="*/ 514350 w 519113"/>
                <a:gd name="connsiteY3" fmla="*/ 0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113" h="1114425">
                  <a:moveTo>
                    <a:pt x="514350" y="0"/>
                  </a:moveTo>
                  <a:lnTo>
                    <a:pt x="0" y="1114425"/>
                  </a:lnTo>
                  <a:lnTo>
                    <a:pt x="519113" y="559594"/>
                  </a:lnTo>
                  <a:cubicBezTo>
                    <a:pt x="517525" y="373063"/>
                    <a:pt x="515938" y="186531"/>
                    <a:pt x="514350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0015538" y="2476500"/>
              <a:ext cx="400050" cy="214313"/>
            </a:xfrm>
            <a:custGeom>
              <a:avLst/>
              <a:gdLst>
                <a:gd name="connsiteX0" fmla="*/ 0 w 400050"/>
                <a:gd name="connsiteY0" fmla="*/ 0 h 214313"/>
                <a:gd name="connsiteX1" fmla="*/ 128587 w 400050"/>
                <a:gd name="connsiteY1" fmla="*/ 164306 h 214313"/>
                <a:gd name="connsiteX2" fmla="*/ 400050 w 400050"/>
                <a:gd name="connsiteY2" fmla="*/ 214313 h 214313"/>
                <a:gd name="connsiteX3" fmla="*/ 0 w 400050"/>
                <a:gd name="connsiteY3" fmla="*/ 0 h 21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214313">
                  <a:moveTo>
                    <a:pt x="0" y="0"/>
                  </a:moveTo>
                  <a:lnTo>
                    <a:pt x="128587" y="164306"/>
                  </a:lnTo>
                  <a:lnTo>
                    <a:pt x="400050" y="214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 rot="19320000">
              <a:off x="10153540" y="2705653"/>
              <a:ext cx="304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N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3109904" y="152079"/>
            <a:ext cx="1212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Spaces</a:t>
            </a:r>
            <a:endParaRPr lang="en-US" sz="2400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16001" y="685800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Circulation Space: Main Lobby 1000</a:t>
            </a:r>
            <a:endParaRPr lang="en-US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0" y="3505200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Workspace: Open Office 2520</a:t>
            </a:r>
            <a:endParaRPr lang="en-US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716001" y="3505200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Purpose Space: Ceremonial Courtroom 4100</a:t>
            </a:r>
            <a:endParaRPr lang="en-US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8399" y="993577"/>
            <a:ext cx="2819401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Freeform 16"/>
          <p:cNvSpPr/>
          <p:nvPr/>
        </p:nvSpPr>
        <p:spPr>
          <a:xfrm>
            <a:off x="11874755" y="1007093"/>
            <a:ext cx="959076" cy="676717"/>
          </a:xfrm>
          <a:custGeom>
            <a:avLst/>
            <a:gdLst>
              <a:gd name="connsiteX0" fmla="*/ 664206 w 1289691"/>
              <a:gd name="connsiteY0" fmla="*/ 0 h 1265863"/>
              <a:gd name="connsiteX1" fmla="*/ 893551 w 1289691"/>
              <a:gd name="connsiteY1" fmla="*/ 288915 h 1265863"/>
              <a:gd name="connsiteX2" fmla="*/ 985884 w 1289691"/>
              <a:gd name="connsiteY2" fmla="*/ 205517 h 1265863"/>
              <a:gd name="connsiteX3" fmla="*/ 1128852 w 1289691"/>
              <a:gd name="connsiteY3" fmla="*/ 414012 h 1265863"/>
              <a:gd name="connsiteX4" fmla="*/ 1045454 w 1289691"/>
              <a:gd name="connsiteY4" fmla="*/ 488475 h 1265863"/>
              <a:gd name="connsiteX5" fmla="*/ 1289691 w 1289691"/>
              <a:gd name="connsiteY5" fmla="*/ 768454 h 1265863"/>
              <a:gd name="connsiteX6" fmla="*/ 622507 w 1289691"/>
              <a:gd name="connsiteY6" fmla="*/ 1265863 h 1265863"/>
              <a:gd name="connsiteX7" fmla="*/ 0 w 1289691"/>
              <a:gd name="connsiteY7" fmla="*/ 482518 h 1265863"/>
              <a:gd name="connsiteX8" fmla="*/ 205517 w 1289691"/>
              <a:gd name="connsiteY8" fmla="*/ 369334 h 1265863"/>
              <a:gd name="connsiteX9" fmla="*/ 282958 w 1289691"/>
              <a:gd name="connsiteY9" fmla="*/ 476561 h 1265863"/>
              <a:gd name="connsiteX10" fmla="*/ 554001 w 1289691"/>
              <a:gd name="connsiteY10" fmla="*/ 265087 h 1265863"/>
              <a:gd name="connsiteX11" fmla="*/ 449754 w 1289691"/>
              <a:gd name="connsiteY11" fmla="*/ 160839 h 1265863"/>
              <a:gd name="connsiteX12" fmla="*/ 664206 w 1289691"/>
              <a:gd name="connsiteY12" fmla="*/ 0 h 1265863"/>
              <a:gd name="connsiteX0" fmla="*/ 649314 w 1274799"/>
              <a:gd name="connsiteY0" fmla="*/ 0 h 1265863"/>
              <a:gd name="connsiteX1" fmla="*/ 878659 w 1274799"/>
              <a:gd name="connsiteY1" fmla="*/ 288915 h 1265863"/>
              <a:gd name="connsiteX2" fmla="*/ 970992 w 1274799"/>
              <a:gd name="connsiteY2" fmla="*/ 205517 h 1265863"/>
              <a:gd name="connsiteX3" fmla="*/ 1113960 w 1274799"/>
              <a:gd name="connsiteY3" fmla="*/ 414012 h 1265863"/>
              <a:gd name="connsiteX4" fmla="*/ 1030562 w 1274799"/>
              <a:gd name="connsiteY4" fmla="*/ 488475 h 1265863"/>
              <a:gd name="connsiteX5" fmla="*/ 1274799 w 1274799"/>
              <a:gd name="connsiteY5" fmla="*/ 768454 h 1265863"/>
              <a:gd name="connsiteX6" fmla="*/ 607615 w 1274799"/>
              <a:gd name="connsiteY6" fmla="*/ 1265863 h 1265863"/>
              <a:gd name="connsiteX7" fmla="*/ 0 w 1274799"/>
              <a:gd name="connsiteY7" fmla="*/ 503372 h 1265863"/>
              <a:gd name="connsiteX8" fmla="*/ 190625 w 1274799"/>
              <a:gd name="connsiteY8" fmla="*/ 369334 h 1265863"/>
              <a:gd name="connsiteX9" fmla="*/ 268066 w 1274799"/>
              <a:gd name="connsiteY9" fmla="*/ 476561 h 1265863"/>
              <a:gd name="connsiteX10" fmla="*/ 539109 w 1274799"/>
              <a:gd name="connsiteY10" fmla="*/ 265087 h 1265863"/>
              <a:gd name="connsiteX11" fmla="*/ 434862 w 1274799"/>
              <a:gd name="connsiteY11" fmla="*/ 160839 h 1265863"/>
              <a:gd name="connsiteX12" fmla="*/ 649314 w 1274799"/>
              <a:gd name="connsiteY12" fmla="*/ 0 h 1265863"/>
              <a:gd name="connsiteX0" fmla="*/ 649314 w 1274799"/>
              <a:gd name="connsiteY0" fmla="*/ 0 h 1265863"/>
              <a:gd name="connsiteX1" fmla="*/ 878659 w 1274799"/>
              <a:gd name="connsiteY1" fmla="*/ 288915 h 1265863"/>
              <a:gd name="connsiteX2" fmla="*/ 970992 w 1274799"/>
              <a:gd name="connsiteY2" fmla="*/ 205517 h 1265863"/>
              <a:gd name="connsiteX3" fmla="*/ 1113960 w 1274799"/>
              <a:gd name="connsiteY3" fmla="*/ 414012 h 1265863"/>
              <a:gd name="connsiteX4" fmla="*/ 1274799 w 1274799"/>
              <a:gd name="connsiteY4" fmla="*/ 768454 h 1265863"/>
              <a:gd name="connsiteX5" fmla="*/ 607615 w 1274799"/>
              <a:gd name="connsiteY5" fmla="*/ 1265863 h 1265863"/>
              <a:gd name="connsiteX6" fmla="*/ 0 w 1274799"/>
              <a:gd name="connsiteY6" fmla="*/ 503372 h 1265863"/>
              <a:gd name="connsiteX7" fmla="*/ 190625 w 1274799"/>
              <a:gd name="connsiteY7" fmla="*/ 369334 h 1265863"/>
              <a:gd name="connsiteX8" fmla="*/ 268066 w 1274799"/>
              <a:gd name="connsiteY8" fmla="*/ 476561 h 1265863"/>
              <a:gd name="connsiteX9" fmla="*/ 539109 w 1274799"/>
              <a:gd name="connsiteY9" fmla="*/ 265087 h 1265863"/>
              <a:gd name="connsiteX10" fmla="*/ 434862 w 1274799"/>
              <a:gd name="connsiteY10" fmla="*/ 160839 h 1265863"/>
              <a:gd name="connsiteX11" fmla="*/ 649314 w 1274799"/>
              <a:gd name="connsiteY11" fmla="*/ 0 h 1265863"/>
              <a:gd name="connsiteX0" fmla="*/ 649314 w 2187070"/>
              <a:gd name="connsiteY0" fmla="*/ 0 h 1265863"/>
              <a:gd name="connsiteX1" fmla="*/ 878659 w 2187070"/>
              <a:gd name="connsiteY1" fmla="*/ 288915 h 1265863"/>
              <a:gd name="connsiteX2" fmla="*/ 970992 w 2187070"/>
              <a:gd name="connsiteY2" fmla="*/ 205517 h 1265863"/>
              <a:gd name="connsiteX3" fmla="*/ 1113960 w 2187070"/>
              <a:gd name="connsiteY3" fmla="*/ 414012 h 1265863"/>
              <a:gd name="connsiteX4" fmla="*/ 2187070 w 2187070"/>
              <a:gd name="connsiteY4" fmla="*/ 97004 h 1265863"/>
              <a:gd name="connsiteX5" fmla="*/ 607615 w 2187070"/>
              <a:gd name="connsiteY5" fmla="*/ 1265863 h 1265863"/>
              <a:gd name="connsiteX6" fmla="*/ 0 w 2187070"/>
              <a:gd name="connsiteY6" fmla="*/ 503372 h 1265863"/>
              <a:gd name="connsiteX7" fmla="*/ 190625 w 2187070"/>
              <a:gd name="connsiteY7" fmla="*/ 369334 h 1265863"/>
              <a:gd name="connsiteX8" fmla="*/ 268066 w 2187070"/>
              <a:gd name="connsiteY8" fmla="*/ 476561 h 1265863"/>
              <a:gd name="connsiteX9" fmla="*/ 539109 w 2187070"/>
              <a:gd name="connsiteY9" fmla="*/ 265087 h 1265863"/>
              <a:gd name="connsiteX10" fmla="*/ 434862 w 2187070"/>
              <a:gd name="connsiteY10" fmla="*/ 160839 h 1265863"/>
              <a:gd name="connsiteX11" fmla="*/ 649314 w 2187070"/>
              <a:gd name="connsiteY11" fmla="*/ 0 h 1265863"/>
              <a:gd name="connsiteX0" fmla="*/ 649314 w 2187070"/>
              <a:gd name="connsiteY0" fmla="*/ 378992 h 1644855"/>
              <a:gd name="connsiteX1" fmla="*/ 878659 w 2187070"/>
              <a:gd name="connsiteY1" fmla="*/ 667907 h 1644855"/>
              <a:gd name="connsiteX2" fmla="*/ 970992 w 2187070"/>
              <a:gd name="connsiteY2" fmla="*/ 584509 h 1644855"/>
              <a:gd name="connsiteX3" fmla="*/ 2172847 w 2187070"/>
              <a:gd name="connsiteY3" fmla="*/ 0 h 1644855"/>
              <a:gd name="connsiteX4" fmla="*/ 2187070 w 2187070"/>
              <a:gd name="connsiteY4" fmla="*/ 475996 h 1644855"/>
              <a:gd name="connsiteX5" fmla="*/ 607615 w 2187070"/>
              <a:gd name="connsiteY5" fmla="*/ 1644855 h 1644855"/>
              <a:gd name="connsiteX6" fmla="*/ 0 w 2187070"/>
              <a:gd name="connsiteY6" fmla="*/ 882364 h 1644855"/>
              <a:gd name="connsiteX7" fmla="*/ 190625 w 2187070"/>
              <a:gd name="connsiteY7" fmla="*/ 748326 h 1644855"/>
              <a:gd name="connsiteX8" fmla="*/ 268066 w 2187070"/>
              <a:gd name="connsiteY8" fmla="*/ 855553 h 1644855"/>
              <a:gd name="connsiteX9" fmla="*/ 539109 w 2187070"/>
              <a:gd name="connsiteY9" fmla="*/ 644079 h 1644855"/>
              <a:gd name="connsiteX10" fmla="*/ 434862 w 2187070"/>
              <a:gd name="connsiteY10" fmla="*/ 539831 h 1644855"/>
              <a:gd name="connsiteX11" fmla="*/ 649314 w 2187070"/>
              <a:gd name="connsiteY11" fmla="*/ 378992 h 1644855"/>
              <a:gd name="connsiteX0" fmla="*/ 649314 w 2187070"/>
              <a:gd name="connsiteY0" fmla="*/ 379106 h 1644969"/>
              <a:gd name="connsiteX1" fmla="*/ 878659 w 2187070"/>
              <a:gd name="connsiteY1" fmla="*/ 668021 h 1644969"/>
              <a:gd name="connsiteX2" fmla="*/ 1258793 w 2187070"/>
              <a:gd name="connsiteY2" fmla="*/ 0 h 1644969"/>
              <a:gd name="connsiteX3" fmla="*/ 2172847 w 2187070"/>
              <a:gd name="connsiteY3" fmla="*/ 114 h 1644969"/>
              <a:gd name="connsiteX4" fmla="*/ 2187070 w 2187070"/>
              <a:gd name="connsiteY4" fmla="*/ 476110 h 1644969"/>
              <a:gd name="connsiteX5" fmla="*/ 607615 w 2187070"/>
              <a:gd name="connsiteY5" fmla="*/ 1644969 h 1644969"/>
              <a:gd name="connsiteX6" fmla="*/ 0 w 2187070"/>
              <a:gd name="connsiteY6" fmla="*/ 882478 h 1644969"/>
              <a:gd name="connsiteX7" fmla="*/ 190625 w 2187070"/>
              <a:gd name="connsiteY7" fmla="*/ 748440 h 1644969"/>
              <a:gd name="connsiteX8" fmla="*/ 268066 w 2187070"/>
              <a:gd name="connsiteY8" fmla="*/ 855667 h 1644969"/>
              <a:gd name="connsiteX9" fmla="*/ 539109 w 2187070"/>
              <a:gd name="connsiteY9" fmla="*/ 644193 h 1644969"/>
              <a:gd name="connsiteX10" fmla="*/ 434862 w 2187070"/>
              <a:gd name="connsiteY10" fmla="*/ 539945 h 1644969"/>
              <a:gd name="connsiteX11" fmla="*/ 649314 w 2187070"/>
              <a:gd name="connsiteY11" fmla="*/ 379106 h 1644969"/>
              <a:gd name="connsiteX0" fmla="*/ 649314 w 2187070"/>
              <a:gd name="connsiteY0" fmla="*/ 379106 h 1644969"/>
              <a:gd name="connsiteX1" fmla="*/ 894949 w 2187070"/>
              <a:gd name="connsiteY1" fmla="*/ 181798 h 1644969"/>
              <a:gd name="connsiteX2" fmla="*/ 1258793 w 2187070"/>
              <a:gd name="connsiteY2" fmla="*/ 0 h 1644969"/>
              <a:gd name="connsiteX3" fmla="*/ 2172847 w 2187070"/>
              <a:gd name="connsiteY3" fmla="*/ 114 h 1644969"/>
              <a:gd name="connsiteX4" fmla="*/ 2187070 w 2187070"/>
              <a:gd name="connsiteY4" fmla="*/ 476110 h 1644969"/>
              <a:gd name="connsiteX5" fmla="*/ 607615 w 2187070"/>
              <a:gd name="connsiteY5" fmla="*/ 1644969 h 1644969"/>
              <a:gd name="connsiteX6" fmla="*/ 0 w 2187070"/>
              <a:gd name="connsiteY6" fmla="*/ 882478 h 1644969"/>
              <a:gd name="connsiteX7" fmla="*/ 190625 w 2187070"/>
              <a:gd name="connsiteY7" fmla="*/ 748440 h 1644969"/>
              <a:gd name="connsiteX8" fmla="*/ 268066 w 2187070"/>
              <a:gd name="connsiteY8" fmla="*/ 855667 h 1644969"/>
              <a:gd name="connsiteX9" fmla="*/ 539109 w 2187070"/>
              <a:gd name="connsiteY9" fmla="*/ 644193 h 1644969"/>
              <a:gd name="connsiteX10" fmla="*/ 434862 w 2187070"/>
              <a:gd name="connsiteY10" fmla="*/ 539945 h 1644969"/>
              <a:gd name="connsiteX11" fmla="*/ 649314 w 2187070"/>
              <a:gd name="connsiteY11" fmla="*/ 379106 h 1644969"/>
              <a:gd name="connsiteX0" fmla="*/ 649314 w 2187070"/>
              <a:gd name="connsiteY0" fmla="*/ 379106 h 1644969"/>
              <a:gd name="connsiteX1" fmla="*/ 894949 w 2187070"/>
              <a:gd name="connsiteY1" fmla="*/ 181798 h 1644969"/>
              <a:gd name="connsiteX2" fmla="*/ 1258793 w 2187070"/>
              <a:gd name="connsiteY2" fmla="*/ 0 h 1644969"/>
              <a:gd name="connsiteX3" fmla="*/ 2172847 w 2187070"/>
              <a:gd name="connsiteY3" fmla="*/ 114 h 1644969"/>
              <a:gd name="connsiteX4" fmla="*/ 2187070 w 2187070"/>
              <a:gd name="connsiteY4" fmla="*/ 476110 h 1644969"/>
              <a:gd name="connsiteX5" fmla="*/ 607615 w 2187070"/>
              <a:gd name="connsiteY5" fmla="*/ 1644969 h 1644969"/>
              <a:gd name="connsiteX6" fmla="*/ 0 w 2187070"/>
              <a:gd name="connsiteY6" fmla="*/ 882478 h 1644969"/>
              <a:gd name="connsiteX7" fmla="*/ 190625 w 2187070"/>
              <a:gd name="connsiteY7" fmla="*/ 748440 h 1644969"/>
              <a:gd name="connsiteX8" fmla="*/ 268066 w 2187070"/>
              <a:gd name="connsiteY8" fmla="*/ 855667 h 1644969"/>
              <a:gd name="connsiteX9" fmla="*/ 434862 w 2187070"/>
              <a:gd name="connsiteY9" fmla="*/ 539945 h 1644969"/>
              <a:gd name="connsiteX10" fmla="*/ 649314 w 2187070"/>
              <a:gd name="connsiteY10" fmla="*/ 379106 h 1644969"/>
              <a:gd name="connsiteX0" fmla="*/ 649314 w 2187070"/>
              <a:gd name="connsiteY0" fmla="*/ 379106 h 1644969"/>
              <a:gd name="connsiteX1" fmla="*/ 894949 w 2187070"/>
              <a:gd name="connsiteY1" fmla="*/ 181798 h 1644969"/>
              <a:gd name="connsiteX2" fmla="*/ 1258793 w 2187070"/>
              <a:gd name="connsiteY2" fmla="*/ 0 h 1644969"/>
              <a:gd name="connsiteX3" fmla="*/ 2172847 w 2187070"/>
              <a:gd name="connsiteY3" fmla="*/ 114 h 1644969"/>
              <a:gd name="connsiteX4" fmla="*/ 2187070 w 2187070"/>
              <a:gd name="connsiteY4" fmla="*/ 476110 h 1644969"/>
              <a:gd name="connsiteX5" fmla="*/ 607615 w 2187070"/>
              <a:gd name="connsiteY5" fmla="*/ 1644969 h 1644969"/>
              <a:gd name="connsiteX6" fmla="*/ 0 w 2187070"/>
              <a:gd name="connsiteY6" fmla="*/ 882478 h 1644969"/>
              <a:gd name="connsiteX7" fmla="*/ 190625 w 2187070"/>
              <a:gd name="connsiteY7" fmla="*/ 748440 h 1644969"/>
              <a:gd name="connsiteX8" fmla="*/ 434862 w 2187070"/>
              <a:gd name="connsiteY8" fmla="*/ 539945 h 1644969"/>
              <a:gd name="connsiteX9" fmla="*/ 649314 w 2187070"/>
              <a:gd name="connsiteY9" fmla="*/ 379106 h 1644969"/>
              <a:gd name="connsiteX0" fmla="*/ 649314 w 2187070"/>
              <a:gd name="connsiteY0" fmla="*/ 379106 h 1644969"/>
              <a:gd name="connsiteX1" fmla="*/ 894949 w 2187070"/>
              <a:gd name="connsiteY1" fmla="*/ 181798 h 1644969"/>
              <a:gd name="connsiteX2" fmla="*/ 1258793 w 2187070"/>
              <a:gd name="connsiteY2" fmla="*/ 0 h 1644969"/>
              <a:gd name="connsiteX3" fmla="*/ 2172847 w 2187070"/>
              <a:gd name="connsiteY3" fmla="*/ 114 h 1644969"/>
              <a:gd name="connsiteX4" fmla="*/ 2187070 w 2187070"/>
              <a:gd name="connsiteY4" fmla="*/ 476110 h 1644969"/>
              <a:gd name="connsiteX5" fmla="*/ 607615 w 2187070"/>
              <a:gd name="connsiteY5" fmla="*/ 1644969 h 1644969"/>
              <a:gd name="connsiteX6" fmla="*/ 0 w 2187070"/>
              <a:gd name="connsiteY6" fmla="*/ 882478 h 1644969"/>
              <a:gd name="connsiteX7" fmla="*/ 434862 w 2187070"/>
              <a:gd name="connsiteY7" fmla="*/ 539945 h 1644969"/>
              <a:gd name="connsiteX8" fmla="*/ 649314 w 2187070"/>
              <a:gd name="connsiteY8" fmla="*/ 379106 h 1644969"/>
              <a:gd name="connsiteX0" fmla="*/ 649314 w 2187070"/>
              <a:gd name="connsiteY0" fmla="*/ 379106 h 1644969"/>
              <a:gd name="connsiteX1" fmla="*/ 894949 w 2187070"/>
              <a:gd name="connsiteY1" fmla="*/ 181798 h 1644969"/>
              <a:gd name="connsiteX2" fmla="*/ 1258793 w 2187070"/>
              <a:gd name="connsiteY2" fmla="*/ 0 h 1644969"/>
              <a:gd name="connsiteX3" fmla="*/ 2172847 w 2187070"/>
              <a:gd name="connsiteY3" fmla="*/ 114 h 1644969"/>
              <a:gd name="connsiteX4" fmla="*/ 2187070 w 2187070"/>
              <a:gd name="connsiteY4" fmla="*/ 476110 h 1644969"/>
              <a:gd name="connsiteX5" fmla="*/ 607615 w 2187070"/>
              <a:gd name="connsiteY5" fmla="*/ 1644969 h 1644969"/>
              <a:gd name="connsiteX6" fmla="*/ 0 w 2187070"/>
              <a:gd name="connsiteY6" fmla="*/ 882478 h 1644969"/>
              <a:gd name="connsiteX7" fmla="*/ 649314 w 2187070"/>
              <a:gd name="connsiteY7" fmla="*/ 379106 h 1644969"/>
              <a:gd name="connsiteX0" fmla="*/ 0 w 2187070"/>
              <a:gd name="connsiteY0" fmla="*/ 882478 h 1644969"/>
              <a:gd name="connsiteX1" fmla="*/ 894949 w 2187070"/>
              <a:gd name="connsiteY1" fmla="*/ 181798 h 1644969"/>
              <a:gd name="connsiteX2" fmla="*/ 1258793 w 2187070"/>
              <a:gd name="connsiteY2" fmla="*/ 0 h 1644969"/>
              <a:gd name="connsiteX3" fmla="*/ 2172847 w 2187070"/>
              <a:gd name="connsiteY3" fmla="*/ 114 h 1644969"/>
              <a:gd name="connsiteX4" fmla="*/ 2187070 w 2187070"/>
              <a:gd name="connsiteY4" fmla="*/ 476110 h 1644969"/>
              <a:gd name="connsiteX5" fmla="*/ 607615 w 2187070"/>
              <a:gd name="connsiteY5" fmla="*/ 1644969 h 1644969"/>
              <a:gd name="connsiteX6" fmla="*/ 0 w 2187070"/>
              <a:gd name="connsiteY6" fmla="*/ 882478 h 1644969"/>
              <a:gd name="connsiteX0" fmla="*/ 0 w 2187070"/>
              <a:gd name="connsiteY0" fmla="*/ 882478 h 1644969"/>
              <a:gd name="connsiteX1" fmla="*/ 1258793 w 2187070"/>
              <a:gd name="connsiteY1" fmla="*/ 0 h 1644969"/>
              <a:gd name="connsiteX2" fmla="*/ 2172847 w 2187070"/>
              <a:gd name="connsiteY2" fmla="*/ 114 h 1644969"/>
              <a:gd name="connsiteX3" fmla="*/ 2187070 w 2187070"/>
              <a:gd name="connsiteY3" fmla="*/ 476110 h 1644969"/>
              <a:gd name="connsiteX4" fmla="*/ 607615 w 2187070"/>
              <a:gd name="connsiteY4" fmla="*/ 1644969 h 1644969"/>
              <a:gd name="connsiteX5" fmla="*/ 0 w 2187070"/>
              <a:gd name="connsiteY5" fmla="*/ 882478 h 164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7070" h="1644969">
                <a:moveTo>
                  <a:pt x="0" y="882478"/>
                </a:moveTo>
                <a:lnTo>
                  <a:pt x="1258793" y="0"/>
                </a:lnTo>
                <a:lnTo>
                  <a:pt x="2172847" y="114"/>
                </a:lnTo>
                <a:lnTo>
                  <a:pt x="2187070" y="476110"/>
                </a:lnTo>
                <a:lnTo>
                  <a:pt x="607615" y="1644969"/>
                </a:lnTo>
                <a:lnTo>
                  <a:pt x="0" y="882478"/>
                </a:lnTo>
                <a:close/>
              </a:path>
            </a:pathLst>
          </a:custGeom>
          <a:noFill/>
          <a:ln w="38100" cap="flat" cmpd="sng" algn="ctr">
            <a:solidFill>
              <a:schemeClr val="accent5"/>
            </a:solidFill>
            <a:prstDash val="sysDot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708" y="3881702"/>
            <a:ext cx="2704834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" name="Freeform 18"/>
          <p:cNvSpPr/>
          <p:nvPr/>
        </p:nvSpPr>
        <p:spPr>
          <a:xfrm>
            <a:off x="15792141" y="5499032"/>
            <a:ext cx="609600" cy="337192"/>
          </a:xfrm>
          <a:custGeom>
            <a:avLst/>
            <a:gdLst>
              <a:gd name="connsiteX0" fmla="*/ 70611 w 1225085"/>
              <a:gd name="connsiteY0" fmla="*/ 670795 h 677856"/>
              <a:gd name="connsiteX1" fmla="*/ 70611 w 1225085"/>
              <a:gd name="connsiteY1" fmla="*/ 469556 h 677856"/>
              <a:gd name="connsiteX2" fmla="*/ 0 w 1225085"/>
              <a:gd name="connsiteY2" fmla="*/ 476617 h 677856"/>
              <a:gd name="connsiteX3" fmla="*/ 0 w 1225085"/>
              <a:gd name="connsiteY3" fmla="*/ 98854 h 677856"/>
              <a:gd name="connsiteX4" fmla="*/ 63550 w 1225085"/>
              <a:gd name="connsiteY4" fmla="*/ 98854 h 677856"/>
              <a:gd name="connsiteX5" fmla="*/ 60019 w 1225085"/>
              <a:gd name="connsiteY5" fmla="*/ 0 h 677856"/>
              <a:gd name="connsiteX6" fmla="*/ 1154475 w 1225085"/>
              <a:gd name="connsiteY6" fmla="*/ 0 h 677856"/>
              <a:gd name="connsiteX7" fmla="*/ 1154475 w 1225085"/>
              <a:gd name="connsiteY7" fmla="*/ 144750 h 677856"/>
              <a:gd name="connsiteX8" fmla="*/ 1225085 w 1225085"/>
              <a:gd name="connsiteY8" fmla="*/ 144750 h 677856"/>
              <a:gd name="connsiteX9" fmla="*/ 1225085 w 1225085"/>
              <a:gd name="connsiteY9" fmla="*/ 529575 h 677856"/>
              <a:gd name="connsiteX10" fmla="*/ 1140353 w 1225085"/>
              <a:gd name="connsiteY10" fmla="*/ 529575 h 677856"/>
              <a:gd name="connsiteX11" fmla="*/ 1140353 w 1225085"/>
              <a:gd name="connsiteY11" fmla="*/ 677856 h 677856"/>
              <a:gd name="connsiteX12" fmla="*/ 70611 w 1225085"/>
              <a:gd name="connsiteY12" fmla="*/ 670795 h 67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5085" h="677856">
                <a:moveTo>
                  <a:pt x="70611" y="670795"/>
                </a:moveTo>
                <a:lnTo>
                  <a:pt x="70611" y="469556"/>
                </a:lnTo>
                <a:lnTo>
                  <a:pt x="0" y="476617"/>
                </a:lnTo>
                <a:lnTo>
                  <a:pt x="0" y="98854"/>
                </a:lnTo>
                <a:lnTo>
                  <a:pt x="63550" y="98854"/>
                </a:lnTo>
                <a:lnTo>
                  <a:pt x="60019" y="0"/>
                </a:lnTo>
                <a:lnTo>
                  <a:pt x="1154475" y="0"/>
                </a:lnTo>
                <a:lnTo>
                  <a:pt x="1154475" y="144750"/>
                </a:lnTo>
                <a:lnTo>
                  <a:pt x="1225085" y="144750"/>
                </a:lnTo>
                <a:lnTo>
                  <a:pt x="1225085" y="529575"/>
                </a:lnTo>
                <a:lnTo>
                  <a:pt x="1140353" y="529575"/>
                </a:lnTo>
                <a:lnTo>
                  <a:pt x="1140353" y="677856"/>
                </a:lnTo>
                <a:lnTo>
                  <a:pt x="70611" y="670795"/>
                </a:lnTo>
                <a:close/>
              </a:path>
            </a:pathLst>
          </a:custGeom>
          <a:noFill/>
          <a:ln w="3810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4876451" y="5580987"/>
            <a:ext cx="486351" cy="536930"/>
            <a:chOff x="9971989" y="2476500"/>
            <a:chExt cx="486351" cy="536930"/>
          </a:xfrm>
        </p:grpSpPr>
        <p:sp>
          <p:nvSpPr>
            <p:cNvPr id="21" name="Freeform 20"/>
            <p:cNvSpPr/>
            <p:nvPr/>
          </p:nvSpPr>
          <p:spPr>
            <a:xfrm rot="19325278">
              <a:off x="9971989" y="2488788"/>
              <a:ext cx="193442" cy="415279"/>
            </a:xfrm>
            <a:custGeom>
              <a:avLst/>
              <a:gdLst>
                <a:gd name="connsiteX0" fmla="*/ 514350 w 519113"/>
                <a:gd name="connsiteY0" fmla="*/ 0 h 1114425"/>
                <a:gd name="connsiteX1" fmla="*/ 0 w 519113"/>
                <a:gd name="connsiteY1" fmla="*/ 1114425 h 1114425"/>
                <a:gd name="connsiteX2" fmla="*/ 519113 w 519113"/>
                <a:gd name="connsiteY2" fmla="*/ 559594 h 1114425"/>
                <a:gd name="connsiteX3" fmla="*/ 514350 w 519113"/>
                <a:gd name="connsiteY3" fmla="*/ 0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113" h="1114425">
                  <a:moveTo>
                    <a:pt x="514350" y="0"/>
                  </a:moveTo>
                  <a:lnTo>
                    <a:pt x="0" y="1114425"/>
                  </a:lnTo>
                  <a:lnTo>
                    <a:pt x="519113" y="559594"/>
                  </a:lnTo>
                  <a:cubicBezTo>
                    <a:pt x="517525" y="373063"/>
                    <a:pt x="515938" y="186531"/>
                    <a:pt x="514350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10015538" y="2476500"/>
              <a:ext cx="400050" cy="214313"/>
            </a:xfrm>
            <a:custGeom>
              <a:avLst/>
              <a:gdLst>
                <a:gd name="connsiteX0" fmla="*/ 0 w 400050"/>
                <a:gd name="connsiteY0" fmla="*/ 0 h 214313"/>
                <a:gd name="connsiteX1" fmla="*/ 128587 w 400050"/>
                <a:gd name="connsiteY1" fmla="*/ 164306 h 214313"/>
                <a:gd name="connsiteX2" fmla="*/ 400050 w 400050"/>
                <a:gd name="connsiteY2" fmla="*/ 214313 h 214313"/>
                <a:gd name="connsiteX3" fmla="*/ 0 w 400050"/>
                <a:gd name="connsiteY3" fmla="*/ 0 h 21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214313">
                  <a:moveTo>
                    <a:pt x="0" y="0"/>
                  </a:moveTo>
                  <a:lnTo>
                    <a:pt x="128587" y="164306"/>
                  </a:lnTo>
                  <a:lnTo>
                    <a:pt x="400050" y="214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19320000">
              <a:off x="10153540" y="2705653"/>
              <a:ext cx="304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N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340" y="3855720"/>
            <a:ext cx="2704523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5" name="Group 24"/>
          <p:cNvGrpSpPr/>
          <p:nvPr/>
        </p:nvGrpSpPr>
        <p:grpSpPr>
          <a:xfrm>
            <a:off x="10366044" y="5500853"/>
            <a:ext cx="486351" cy="536930"/>
            <a:chOff x="9971989" y="2476500"/>
            <a:chExt cx="486351" cy="536930"/>
          </a:xfrm>
        </p:grpSpPr>
        <p:sp>
          <p:nvSpPr>
            <p:cNvPr id="26" name="Freeform 25"/>
            <p:cNvSpPr/>
            <p:nvPr/>
          </p:nvSpPr>
          <p:spPr>
            <a:xfrm rot="19325278">
              <a:off x="9971989" y="2488788"/>
              <a:ext cx="193442" cy="415279"/>
            </a:xfrm>
            <a:custGeom>
              <a:avLst/>
              <a:gdLst>
                <a:gd name="connsiteX0" fmla="*/ 514350 w 519113"/>
                <a:gd name="connsiteY0" fmla="*/ 0 h 1114425"/>
                <a:gd name="connsiteX1" fmla="*/ 0 w 519113"/>
                <a:gd name="connsiteY1" fmla="*/ 1114425 h 1114425"/>
                <a:gd name="connsiteX2" fmla="*/ 519113 w 519113"/>
                <a:gd name="connsiteY2" fmla="*/ 559594 h 1114425"/>
                <a:gd name="connsiteX3" fmla="*/ 514350 w 519113"/>
                <a:gd name="connsiteY3" fmla="*/ 0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113" h="1114425">
                  <a:moveTo>
                    <a:pt x="514350" y="0"/>
                  </a:moveTo>
                  <a:lnTo>
                    <a:pt x="0" y="1114425"/>
                  </a:lnTo>
                  <a:lnTo>
                    <a:pt x="519113" y="559594"/>
                  </a:lnTo>
                  <a:cubicBezTo>
                    <a:pt x="517525" y="373063"/>
                    <a:pt x="515938" y="186531"/>
                    <a:pt x="514350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0015538" y="2476500"/>
              <a:ext cx="400050" cy="214313"/>
            </a:xfrm>
            <a:custGeom>
              <a:avLst/>
              <a:gdLst>
                <a:gd name="connsiteX0" fmla="*/ 0 w 400050"/>
                <a:gd name="connsiteY0" fmla="*/ 0 h 214313"/>
                <a:gd name="connsiteX1" fmla="*/ 128587 w 400050"/>
                <a:gd name="connsiteY1" fmla="*/ 164306 h 214313"/>
                <a:gd name="connsiteX2" fmla="*/ 400050 w 400050"/>
                <a:gd name="connsiteY2" fmla="*/ 214313 h 214313"/>
                <a:gd name="connsiteX3" fmla="*/ 0 w 400050"/>
                <a:gd name="connsiteY3" fmla="*/ 0 h 21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214313">
                  <a:moveTo>
                    <a:pt x="0" y="0"/>
                  </a:moveTo>
                  <a:lnTo>
                    <a:pt x="128587" y="164306"/>
                  </a:lnTo>
                  <a:lnTo>
                    <a:pt x="400050" y="214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 rot="19320000">
              <a:off x="10153540" y="2705653"/>
              <a:ext cx="304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N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Freeform 28"/>
          <p:cNvSpPr/>
          <p:nvPr/>
        </p:nvSpPr>
        <p:spPr>
          <a:xfrm>
            <a:off x="10454681" y="4245229"/>
            <a:ext cx="309079" cy="528272"/>
          </a:xfrm>
          <a:custGeom>
            <a:avLst/>
            <a:gdLst>
              <a:gd name="connsiteX0" fmla="*/ 215799 w 618135"/>
              <a:gd name="connsiteY0" fmla="*/ 0 h 1159459"/>
              <a:gd name="connsiteX1" fmla="*/ 0 w 618135"/>
              <a:gd name="connsiteY1" fmla="*/ 1038758 h 1159459"/>
              <a:gd name="connsiteX2" fmla="*/ 534010 w 618135"/>
              <a:gd name="connsiteY2" fmla="*/ 1159459 h 1159459"/>
              <a:gd name="connsiteX3" fmla="*/ 618135 w 618135"/>
              <a:gd name="connsiteY3" fmla="*/ 757123 h 1159459"/>
              <a:gd name="connsiteX4" fmla="*/ 292608 w 618135"/>
              <a:gd name="connsiteY4" fmla="*/ 683971 h 1159459"/>
              <a:gd name="connsiteX5" fmla="*/ 435255 w 618135"/>
              <a:gd name="connsiteY5" fmla="*/ 40234 h 1159459"/>
              <a:gd name="connsiteX6" fmla="*/ 215799 w 618135"/>
              <a:gd name="connsiteY6" fmla="*/ 0 h 115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8135" h="1159459">
                <a:moveTo>
                  <a:pt x="215799" y="0"/>
                </a:moveTo>
                <a:lnTo>
                  <a:pt x="0" y="1038758"/>
                </a:lnTo>
                <a:lnTo>
                  <a:pt x="534010" y="1159459"/>
                </a:lnTo>
                <a:lnTo>
                  <a:pt x="618135" y="757123"/>
                </a:lnTo>
                <a:lnTo>
                  <a:pt x="292608" y="683971"/>
                </a:lnTo>
                <a:lnTo>
                  <a:pt x="435255" y="40234"/>
                </a:lnTo>
                <a:lnTo>
                  <a:pt x="215799" y="0"/>
                </a:lnTo>
                <a:close/>
              </a:path>
            </a:pathLst>
          </a:custGeom>
          <a:noFill/>
          <a:ln w="3810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n>
                <a:solidFill>
                  <a:schemeClr val="accent5"/>
                </a:solidFill>
              </a:ln>
              <a:solidFill>
                <a:schemeClr val="accent5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0290870" y="2721516"/>
            <a:ext cx="486351" cy="536930"/>
            <a:chOff x="9971989" y="2476500"/>
            <a:chExt cx="486351" cy="536930"/>
          </a:xfrm>
        </p:grpSpPr>
        <p:sp>
          <p:nvSpPr>
            <p:cNvPr id="31" name="Freeform 30"/>
            <p:cNvSpPr/>
            <p:nvPr/>
          </p:nvSpPr>
          <p:spPr>
            <a:xfrm rot="19325278">
              <a:off x="9971989" y="2488788"/>
              <a:ext cx="193442" cy="415279"/>
            </a:xfrm>
            <a:custGeom>
              <a:avLst/>
              <a:gdLst>
                <a:gd name="connsiteX0" fmla="*/ 514350 w 519113"/>
                <a:gd name="connsiteY0" fmla="*/ 0 h 1114425"/>
                <a:gd name="connsiteX1" fmla="*/ 0 w 519113"/>
                <a:gd name="connsiteY1" fmla="*/ 1114425 h 1114425"/>
                <a:gd name="connsiteX2" fmla="*/ 519113 w 519113"/>
                <a:gd name="connsiteY2" fmla="*/ 559594 h 1114425"/>
                <a:gd name="connsiteX3" fmla="*/ 514350 w 519113"/>
                <a:gd name="connsiteY3" fmla="*/ 0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113" h="1114425">
                  <a:moveTo>
                    <a:pt x="514350" y="0"/>
                  </a:moveTo>
                  <a:lnTo>
                    <a:pt x="0" y="1114425"/>
                  </a:lnTo>
                  <a:lnTo>
                    <a:pt x="519113" y="559594"/>
                  </a:lnTo>
                  <a:cubicBezTo>
                    <a:pt x="517525" y="373063"/>
                    <a:pt x="515938" y="186531"/>
                    <a:pt x="514350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10015538" y="2476500"/>
              <a:ext cx="400050" cy="214313"/>
            </a:xfrm>
            <a:custGeom>
              <a:avLst/>
              <a:gdLst>
                <a:gd name="connsiteX0" fmla="*/ 0 w 400050"/>
                <a:gd name="connsiteY0" fmla="*/ 0 h 214313"/>
                <a:gd name="connsiteX1" fmla="*/ 128587 w 400050"/>
                <a:gd name="connsiteY1" fmla="*/ 164306 h 214313"/>
                <a:gd name="connsiteX2" fmla="*/ 400050 w 400050"/>
                <a:gd name="connsiteY2" fmla="*/ 214313 h 214313"/>
                <a:gd name="connsiteX3" fmla="*/ 0 w 400050"/>
                <a:gd name="connsiteY3" fmla="*/ 0 h 21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214313">
                  <a:moveTo>
                    <a:pt x="0" y="0"/>
                  </a:moveTo>
                  <a:lnTo>
                    <a:pt x="128587" y="164306"/>
                  </a:lnTo>
                  <a:lnTo>
                    <a:pt x="400050" y="214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9320000">
              <a:off x="10153540" y="2705653"/>
              <a:ext cx="304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N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2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026" y="152400"/>
            <a:ext cx="4234574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14300" y="0"/>
            <a:ext cx="8915400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Main Lobby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Introduction/Location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Design Criteria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Final Design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Design Analysis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Open Office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Ceremonial Courtroom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11421397" y="837173"/>
            <a:ext cx="1064497" cy="991627"/>
          </a:xfrm>
          <a:custGeom>
            <a:avLst/>
            <a:gdLst>
              <a:gd name="connsiteX0" fmla="*/ 664206 w 1289691"/>
              <a:gd name="connsiteY0" fmla="*/ 0 h 1265863"/>
              <a:gd name="connsiteX1" fmla="*/ 893551 w 1289691"/>
              <a:gd name="connsiteY1" fmla="*/ 288915 h 1265863"/>
              <a:gd name="connsiteX2" fmla="*/ 985884 w 1289691"/>
              <a:gd name="connsiteY2" fmla="*/ 205517 h 1265863"/>
              <a:gd name="connsiteX3" fmla="*/ 1128852 w 1289691"/>
              <a:gd name="connsiteY3" fmla="*/ 414012 h 1265863"/>
              <a:gd name="connsiteX4" fmla="*/ 1045454 w 1289691"/>
              <a:gd name="connsiteY4" fmla="*/ 488475 h 1265863"/>
              <a:gd name="connsiteX5" fmla="*/ 1289691 w 1289691"/>
              <a:gd name="connsiteY5" fmla="*/ 768454 h 1265863"/>
              <a:gd name="connsiteX6" fmla="*/ 622507 w 1289691"/>
              <a:gd name="connsiteY6" fmla="*/ 1265863 h 1265863"/>
              <a:gd name="connsiteX7" fmla="*/ 0 w 1289691"/>
              <a:gd name="connsiteY7" fmla="*/ 482518 h 1265863"/>
              <a:gd name="connsiteX8" fmla="*/ 205517 w 1289691"/>
              <a:gd name="connsiteY8" fmla="*/ 369334 h 1265863"/>
              <a:gd name="connsiteX9" fmla="*/ 282958 w 1289691"/>
              <a:gd name="connsiteY9" fmla="*/ 476561 h 1265863"/>
              <a:gd name="connsiteX10" fmla="*/ 554001 w 1289691"/>
              <a:gd name="connsiteY10" fmla="*/ 265087 h 1265863"/>
              <a:gd name="connsiteX11" fmla="*/ 449754 w 1289691"/>
              <a:gd name="connsiteY11" fmla="*/ 160839 h 1265863"/>
              <a:gd name="connsiteX12" fmla="*/ 664206 w 1289691"/>
              <a:gd name="connsiteY12" fmla="*/ 0 h 1265863"/>
              <a:gd name="connsiteX0" fmla="*/ 649314 w 1274799"/>
              <a:gd name="connsiteY0" fmla="*/ 0 h 1265863"/>
              <a:gd name="connsiteX1" fmla="*/ 878659 w 1274799"/>
              <a:gd name="connsiteY1" fmla="*/ 288915 h 1265863"/>
              <a:gd name="connsiteX2" fmla="*/ 970992 w 1274799"/>
              <a:gd name="connsiteY2" fmla="*/ 205517 h 1265863"/>
              <a:gd name="connsiteX3" fmla="*/ 1113960 w 1274799"/>
              <a:gd name="connsiteY3" fmla="*/ 414012 h 1265863"/>
              <a:gd name="connsiteX4" fmla="*/ 1030562 w 1274799"/>
              <a:gd name="connsiteY4" fmla="*/ 488475 h 1265863"/>
              <a:gd name="connsiteX5" fmla="*/ 1274799 w 1274799"/>
              <a:gd name="connsiteY5" fmla="*/ 768454 h 1265863"/>
              <a:gd name="connsiteX6" fmla="*/ 607615 w 1274799"/>
              <a:gd name="connsiteY6" fmla="*/ 1265863 h 1265863"/>
              <a:gd name="connsiteX7" fmla="*/ 0 w 1274799"/>
              <a:gd name="connsiteY7" fmla="*/ 503372 h 1265863"/>
              <a:gd name="connsiteX8" fmla="*/ 190625 w 1274799"/>
              <a:gd name="connsiteY8" fmla="*/ 369334 h 1265863"/>
              <a:gd name="connsiteX9" fmla="*/ 268066 w 1274799"/>
              <a:gd name="connsiteY9" fmla="*/ 476561 h 1265863"/>
              <a:gd name="connsiteX10" fmla="*/ 539109 w 1274799"/>
              <a:gd name="connsiteY10" fmla="*/ 265087 h 1265863"/>
              <a:gd name="connsiteX11" fmla="*/ 434862 w 1274799"/>
              <a:gd name="connsiteY11" fmla="*/ 160839 h 1265863"/>
              <a:gd name="connsiteX12" fmla="*/ 649314 w 1274799"/>
              <a:gd name="connsiteY12" fmla="*/ 0 h 126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74799" h="1265863">
                <a:moveTo>
                  <a:pt x="649314" y="0"/>
                </a:moveTo>
                <a:lnTo>
                  <a:pt x="878659" y="288915"/>
                </a:lnTo>
                <a:lnTo>
                  <a:pt x="970992" y="205517"/>
                </a:lnTo>
                <a:lnTo>
                  <a:pt x="1113960" y="414012"/>
                </a:lnTo>
                <a:lnTo>
                  <a:pt x="1030562" y="488475"/>
                </a:lnTo>
                <a:lnTo>
                  <a:pt x="1274799" y="768454"/>
                </a:lnTo>
                <a:lnTo>
                  <a:pt x="607615" y="1265863"/>
                </a:lnTo>
                <a:lnTo>
                  <a:pt x="0" y="503372"/>
                </a:lnTo>
                <a:lnTo>
                  <a:pt x="190625" y="369334"/>
                </a:lnTo>
                <a:lnTo>
                  <a:pt x="268066" y="476561"/>
                </a:lnTo>
                <a:lnTo>
                  <a:pt x="539109" y="265087"/>
                </a:lnTo>
                <a:lnTo>
                  <a:pt x="434862" y="160839"/>
                </a:lnTo>
                <a:lnTo>
                  <a:pt x="649314" y="0"/>
                </a:lnTo>
                <a:close/>
              </a:path>
            </a:pathLst>
          </a:custGeom>
          <a:noFill/>
          <a:ln w="57150" cap="flat" cmpd="sng" algn="ctr">
            <a:solidFill>
              <a:schemeClr val="accent5"/>
            </a:solidFill>
            <a:prstDash val="sysDot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" t="8889" r="11363" b="7778"/>
          <a:stretch/>
        </p:blipFill>
        <p:spPr>
          <a:xfrm rot="-2160000">
            <a:off x="12165161" y="1538366"/>
            <a:ext cx="5219700" cy="412081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9" name="Group 18"/>
          <p:cNvGrpSpPr/>
          <p:nvPr/>
        </p:nvGrpSpPr>
        <p:grpSpPr>
          <a:xfrm>
            <a:off x="9936174" y="3000640"/>
            <a:ext cx="486351" cy="536930"/>
            <a:chOff x="9971989" y="2476500"/>
            <a:chExt cx="486351" cy="536930"/>
          </a:xfrm>
        </p:grpSpPr>
        <p:sp>
          <p:nvSpPr>
            <p:cNvPr id="16" name="Freeform 15"/>
            <p:cNvSpPr/>
            <p:nvPr/>
          </p:nvSpPr>
          <p:spPr>
            <a:xfrm rot="19325278">
              <a:off x="9971989" y="2488788"/>
              <a:ext cx="193442" cy="415279"/>
            </a:xfrm>
            <a:custGeom>
              <a:avLst/>
              <a:gdLst>
                <a:gd name="connsiteX0" fmla="*/ 514350 w 519113"/>
                <a:gd name="connsiteY0" fmla="*/ 0 h 1114425"/>
                <a:gd name="connsiteX1" fmla="*/ 0 w 519113"/>
                <a:gd name="connsiteY1" fmla="*/ 1114425 h 1114425"/>
                <a:gd name="connsiteX2" fmla="*/ 519113 w 519113"/>
                <a:gd name="connsiteY2" fmla="*/ 559594 h 1114425"/>
                <a:gd name="connsiteX3" fmla="*/ 514350 w 519113"/>
                <a:gd name="connsiteY3" fmla="*/ 0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113" h="1114425">
                  <a:moveTo>
                    <a:pt x="514350" y="0"/>
                  </a:moveTo>
                  <a:lnTo>
                    <a:pt x="0" y="1114425"/>
                  </a:lnTo>
                  <a:lnTo>
                    <a:pt x="519113" y="559594"/>
                  </a:lnTo>
                  <a:cubicBezTo>
                    <a:pt x="517525" y="373063"/>
                    <a:pt x="515938" y="186531"/>
                    <a:pt x="514350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10015538" y="2476500"/>
              <a:ext cx="400050" cy="214313"/>
            </a:xfrm>
            <a:custGeom>
              <a:avLst/>
              <a:gdLst>
                <a:gd name="connsiteX0" fmla="*/ 0 w 400050"/>
                <a:gd name="connsiteY0" fmla="*/ 0 h 214313"/>
                <a:gd name="connsiteX1" fmla="*/ 128587 w 400050"/>
                <a:gd name="connsiteY1" fmla="*/ 164306 h 214313"/>
                <a:gd name="connsiteX2" fmla="*/ 400050 w 400050"/>
                <a:gd name="connsiteY2" fmla="*/ 214313 h 214313"/>
                <a:gd name="connsiteX3" fmla="*/ 0 w 400050"/>
                <a:gd name="connsiteY3" fmla="*/ 0 h 21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214313">
                  <a:moveTo>
                    <a:pt x="0" y="0"/>
                  </a:moveTo>
                  <a:lnTo>
                    <a:pt x="128587" y="164306"/>
                  </a:lnTo>
                  <a:lnTo>
                    <a:pt x="400050" y="214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 rot="19320000">
              <a:off x="10153540" y="2705653"/>
              <a:ext cx="304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N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3827756" y="5858877"/>
            <a:ext cx="486351" cy="536930"/>
            <a:chOff x="9971989" y="2476500"/>
            <a:chExt cx="486351" cy="536930"/>
          </a:xfrm>
        </p:grpSpPr>
        <p:sp>
          <p:nvSpPr>
            <p:cNvPr id="21" name="Freeform 20"/>
            <p:cNvSpPr/>
            <p:nvPr/>
          </p:nvSpPr>
          <p:spPr>
            <a:xfrm rot="19325278">
              <a:off x="9971989" y="2488788"/>
              <a:ext cx="193442" cy="415279"/>
            </a:xfrm>
            <a:custGeom>
              <a:avLst/>
              <a:gdLst>
                <a:gd name="connsiteX0" fmla="*/ 514350 w 519113"/>
                <a:gd name="connsiteY0" fmla="*/ 0 h 1114425"/>
                <a:gd name="connsiteX1" fmla="*/ 0 w 519113"/>
                <a:gd name="connsiteY1" fmla="*/ 1114425 h 1114425"/>
                <a:gd name="connsiteX2" fmla="*/ 519113 w 519113"/>
                <a:gd name="connsiteY2" fmla="*/ 559594 h 1114425"/>
                <a:gd name="connsiteX3" fmla="*/ 514350 w 519113"/>
                <a:gd name="connsiteY3" fmla="*/ 0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113" h="1114425">
                  <a:moveTo>
                    <a:pt x="514350" y="0"/>
                  </a:moveTo>
                  <a:lnTo>
                    <a:pt x="0" y="1114425"/>
                  </a:lnTo>
                  <a:lnTo>
                    <a:pt x="519113" y="559594"/>
                  </a:lnTo>
                  <a:cubicBezTo>
                    <a:pt x="517525" y="373063"/>
                    <a:pt x="515938" y="186531"/>
                    <a:pt x="514350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0015538" y="2476500"/>
              <a:ext cx="400050" cy="214313"/>
            </a:xfrm>
            <a:custGeom>
              <a:avLst/>
              <a:gdLst>
                <a:gd name="connsiteX0" fmla="*/ 0 w 400050"/>
                <a:gd name="connsiteY0" fmla="*/ 0 h 214313"/>
                <a:gd name="connsiteX1" fmla="*/ 128587 w 400050"/>
                <a:gd name="connsiteY1" fmla="*/ 164306 h 214313"/>
                <a:gd name="connsiteX2" fmla="*/ 400050 w 400050"/>
                <a:gd name="connsiteY2" fmla="*/ 214313 h 214313"/>
                <a:gd name="connsiteX3" fmla="*/ 0 w 400050"/>
                <a:gd name="connsiteY3" fmla="*/ 0 h 21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214313">
                  <a:moveTo>
                    <a:pt x="0" y="0"/>
                  </a:moveTo>
                  <a:lnTo>
                    <a:pt x="128587" y="164306"/>
                  </a:lnTo>
                  <a:lnTo>
                    <a:pt x="400050" y="214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 rot="19320000">
              <a:off x="10153540" y="2705653"/>
              <a:ext cx="304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N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288000" y="65937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Lobby 1000</a:t>
            </a:r>
          </a:p>
        </p:txBody>
      </p:sp>
      <p:cxnSp>
        <p:nvCxnSpPr>
          <p:cNvPr id="17" name="Straight Connector 16"/>
          <p:cNvCxnSpPr>
            <a:stCxn id="10" idx="7"/>
          </p:cNvCxnSpPr>
          <p:nvPr/>
        </p:nvCxnSpPr>
        <p:spPr>
          <a:xfrm>
            <a:off x="11421397" y="1231495"/>
            <a:ext cx="24916" cy="2197505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0" idx="5"/>
          </p:cNvCxnSpPr>
          <p:nvPr/>
        </p:nvCxnSpPr>
        <p:spPr>
          <a:xfrm flipV="1">
            <a:off x="12485894" y="397837"/>
            <a:ext cx="3170077" cy="1041312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80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0"/>
            <a:ext cx="8915400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Lighting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Main Lobby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Introduction/Location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Design Criteria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Final Design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Design Analysis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Open Office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Ceremonial Courtroom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Electrical Depth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Mechanical Breadth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Acoustical Breadth and MAE Depth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240750" y="6448425"/>
            <a:ext cx="6172200" cy="365125"/>
          </a:xfrm>
        </p:spPr>
        <p:txBody>
          <a:bodyPr/>
          <a:lstStyle/>
          <a:p>
            <a:fld id="{DA810EE1-6060-4D61-A5A8-379F3B5D6FD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" t="8889" r="11363" b="7778"/>
          <a:stretch/>
        </p:blipFill>
        <p:spPr>
          <a:xfrm>
            <a:off x="11106150" y="1368592"/>
            <a:ext cx="5219700" cy="412081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0" name="Group 19"/>
          <p:cNvGrpSpPr/>
          <p:nvPr/>
        </p:nvGrpSpPr>
        <p:grpSpPr>
          <a:xfrm rot="2186455">
            <a:off x="11218068" y="4936727"/>
            <a:ext cx="486351" cy="536930"/>
            <a:chOff x="9971989" y="2476500"/>
            <a:chExt cx="486351" cy="536930"/>
          </a:xfrm>
        </p:grpSpPr>
        <p:sp>
          <p:nvSpPr>
            <p:cNvPr id="21" name="Freeform 20"/>
            <p:cNvSpPr/>
            <p:nvPr/>
          </p:nvSpPr>
          <p:spPr>
            <a:xfrm rot="19325278">
              <a:off x="9971989" y="2488788"/>
              <a:ext cx="193442" cy="415279"/>
            </a:xfrm>
            <a:custGeom>
              <a:avLst/>
              <a:gdLst>
                <a:gd name="connsiteX0" fmla="*/ 514350 w 519113"/>
                <a:gd name="connsiteY0" fmla="*/ 0 h 1114425"/>
                <a:gd name="connsiteX1" fmla="*/ 0 w 519113"/>
                <a:gd name="connsiteY1" fmla="*/ 1114425 h 1114425"/>
                <a:gd name="connsiteX2" fmla="*/ 519113 w 519113"/>
                <a:gd name="connsiteY2" fmla="*/ 559594 h 1114425"/>
                <a:gd name="connsiteX3" fmla="*/ 514350 w 519113"/>
                <a:gd name="connsiteY3" fmla="*/ 0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113" h="1114425">
                  <a:moveTo>
                    <a:pt x="514350" y="0"/>
                  </a:moveTo>
                  <a:lnTo>
                    <a:pt x="0" y="1114425"/>
                  </a:lnTo>
                  <a:lnTo>
                    <a:pt x="519113" y="559594"/>
                  </a:lnTo>
                  <a:cubicBezTo>
                    <a:pt x="517525" y="373063"/>
                    <a:pt x="515938" y="186531"/>
                    <a:pt x="514350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0015538" y="2476500"/>
              <a:ext cx="400050" cy="214313"/>
            </a:xfrm>
            <a:custGeom>
              <a:avLst/>
              <a:gdLst>
                <a:gd name="connsiteX0" fmla="*/ 0 w 400050"/>
                <a:gd name="connsiteY0" fmla="*/ 0 h 214313"/>
                <a:gd name="connsiteX1" fmla="*/ 128587 w 400050"/>
                <a:gd name="connsiteY1" fmla="*/ 164306 h 214313"/>
                <a:gd name="connsiteX2" fmla="*/ 400050 w 400050"/>
                <a:gd name="connsiteY2" fmla="*/ 214313 h 214313"/>
                <a:gd name="connsiteX3" fmla="*/ 0 w 400050"/>
                <a:gd name="connsiteY3" fmla="*/ 0 h 21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214313">
                  <a:moveTo>
                    <a:pt x="0" y="0"/>
                  </a:moveTo>
                  <a:lnTo>
                    <a:pt x="128587" y="164306"/>
                  </a:lnTo>
                  <a:lnTo>
                    <a:pt x="400050" y="214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 rot="19320000">
              <a:off x="10153540" y="2705653"/>
              <a:ext cx="304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N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288000" y="659373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Lobby 1000</a:t>
            </a:r>
          </a:p>
          <a:p>
            <a:pPr algn="ctr"/>
            <a:endParaRPr lang="en-US" sz="2400" u="sng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 Area: ~3,000 SF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Ceiling Height: 28’-0”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Balcony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12293600" y="1355558"/>
            <a:ext cx="1047750" cy="3841750"/>
          </a:xfrm>
          <a:custGeom>
            <a:avLst/>
            <a:gdLst>
              <a:gd name="connsiteX0" fmla="*/ 857250 w 1047750"/>
              <a:gd name="connsiteY0" fmla="*/ 228600 h 3841750"/>
              <a:gd name="connsiteX1" fmla="*/ 1003300 w 1047750"/>
              <a:gd name="connsiteY1" fmla="*/ 228600 h 3841750"/>
              <a:gd name="connsiteX2" fmla="*/ 1003300 w 1047750"/>
              <a:gd name="connsiteY2" fmla="*/ 0 h 3841750"/>
              <a:gd name="connsiteX3" fmla="*/ 806450 w 1047750"/>
              <a:gd name="connsiteY3" fmla="*/ 0 h 3841750"/>
              <a:gd name="connsiteX4" fmla="*/ 234950 w 1047750"/>
              <a:gd name="connsiteY4" fmla="*/ 488950 h 3841750"/>
              <a:gd name="connsiteX5" fmla="*/ 234950 w 1047750"/>
              <a:gd name="connsiteY5" fmla="*/ 3549650 h 3841750"/>
              <a:gd name="connsiteX6" fmla="*/ 0 w 1047750"/>
              <a:gd name="connsiteY6" fmla="*/ 3841750 h 3841750"/>
              <a:gd name="connsiteX7" fmla="*/ 876300 w 1047750"/>
              <a:gd name="connsiteY7" fmla="*/ 3841750 h 3841750"/>
              <a:gd name="connsiteX8" fmla="*/ 876300 w 1047750"/>
              <a:gd name="connsiteY8" fmla="*/ 3714750 h 3841750"/>
              <a:gd name="connsiteX9" fmla="*/ 1047750 w 1047750"/>
              <a:gd name="connsiteY9" fmla="*/ 3714750 h 3841750"/>
              <a:gd name="connsiteX10" fmla="*/ 1047750 w 1047750"/>
              <a:gd name="connsiteY10" fmla="*/ 1606550 h 3841750"/>
              <a:gd name="connsiteX11" fmla="*/ 869950 w 1047750"/>
              <a:gd name="connsiteY11" fmla="*/ 1606550 h 3841750"/>
              <a:gd name="connsiteX12" fmla="*/ 857250 w 1047750"/>
              <a:gd name="connsiteY12" fmla="*/ 228600 h 384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7750" h="3841750">
                <a:moveTo>
                  <a:pt x="857250" y="228600"/>
                </a:moveTo>
                <a:lnTo>
                  <a:pt x="1003300" y="228600"/>
                </a:lnTo>
                <a:lnTo>
                  <a:pt x="1003300" y="0"/>
                </a:lnTo>
                <a:lnTo>
                  <a:pt x="806450" y="0"/>
                </a:lnTo>
                <a:lnTo>
                  <a:pt x="234950" y="488950"/>
                </a:lnTo>
                <a:lnTo>
                  <a:pt x="234950" y="3549650"/>
                </a:lnTo>
                <a:lnTo>
                  <a:pt x="0" y="3841750"/>
                </a:lnTo>
                <a:lnTo>
                  <a:pt x="876300" y="3841750"/>
                </a:lnTo>
                <a:lnTo>
                  <a:pt x="876300" y="3714750"/>
                </a:lnTo>
                <a:lnTo>
                  <a:pt x="1047750" y="3714750"/>
                </a:lnTo>
                <a:lnTo>
                  <a:pt x="1047750" y="1606550"/>
                </a:lnTo>
                <a:lnTo>
                  <a:pt x="869950" y="1606550"/>
                </a:lnTo>
                <a:lnTo>
                  <a:pt x="857250" y="228600"/>
                </a:lnTo>
                <a:close/>
              </a:path>
            </a:pathLst>
          </a:cu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9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5604</TotalTime>
  <Words>1798</Words>
  <Application>Microsoft Office PowerPoint</Application>
  <PresentationFormat>Custom</PresentationFormat>
  <Paragraphs>1310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Joshua D Lange</cp:lastModifiedBy>
  <cp:revision>269</cp:revision>
  <dcterms:created xsi:type="dcterms:W3CDTF">2006-11-29T18:17:25Z</dcterms:created>
  <dcterms:modified xsi:type="dcterms:W3CDTF">2015-04-24T22:49:32Z</dcterms:modified>
</cp:coreProperties>
</file>